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924" r:id="rId2"/>
  </p:sldMasterIdLst>
  <p:notesMasterIdLst>
    <p:notesMasterId r:id="rId42"/>
  </p:notesMasterIdLst>
  <p:sldIdLst>
    <p:sldId id="259" r:id="rId3"/>
    <p:sldId id="292" r:id="rId4"/>
    <p:sldId id="291" r:id="rId5"/>
    <p:sldId id="260" r:id="rId6"/>
    <p:sldId id="261" r:id="rId7"/>
    <p:sldId id="326" r:id="rId8"/>
    <p:sldId id="266" r:id="rId9"/>
    <p:sldId id="335" r:id="rId10"/>
    <p:sldId id="365" r:id="rId11"/>
    <p:sldId id="341" r:id="rId12"/>
    <p:sldId id="362" r:id="rId13"/>
    <p:sldId id="298" r:id="rId14"/>
    <p:sldId id="299" r:id="rId15"/>
    <p:sldId id="303" r:id="rId16"/>
    <p:sldId id="344" r:id="rId17"/>
    <p:sldId id="301" r:id="rId18"/>
    <p:sldId id="300" r:id="rId19"/>
    <p:sldId id="302" r:id="rId20"/>
    <p:sldId id="323" r:id="rId21"/>
    <p:sldId id="355" r:id="rId22"/>
    <p:sldId id="304" r:id="rId23"/>
    <p:sldId id="330" r:id="rId24"/>
    <p:sldId id="327" r:id="rId25"/>
    <p:sldId id="305" r:id="rId26"/>
    <p:sldId id="401" r:id="rId27"/>
    <p:sldId id="400" r:id="rId28"/>
    <p:sldId id="403" r:id="rId29"/>
    <p:sldId id="334" r:id="rId30"/>
    <p:sldId id="309" r:id="rId31"/>
    <p:sldId id="310" r:id="rId32"/>
    <p:sldId id="340" r:id="rId33"/>
    <p:sldId id="392" r:id="rId34"/>
    <p:sldId id="402" r:id="rId35"/>
    <p:sldId id="397" r:id="rId36"/>
    <p:sldId id="307" r:id="rId37"/>
    <p:sldId id="351" r:id="rId38"/>
    <p:sldId id="317" r:id="rId39"/>
    <p:sldId id="383" r:id="rId40"/>
    <p:sldId id="359"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xmlns:mv="urn:schemas-microsoft-com:mac:vml" xmlns:mc="http://schemas.openxmlformats.org/markup-compatibility/2006">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602B"/>
    <a:srgbClr val="D49F0A"/>
    <a:srgbClr val="A61A1A"/>
    <a:srgbClr val="FFFF66"/>
    <a:srgbClr val="CC0000"/>
    <a:srgbClr val="FF9999"/>
    <a:srgbClr val="CCFF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9861" autoAdjust="0"/>
    <p:restoredTop sz="93134" autoAdjust="0"/>
  </p:normalViewPr>
  <p:slideViewPr>
    <p:cSldViewPr>
      <p:cViewPr>
        <p:scale>
          <a:sx n="98" d="100"/>
          <a:sy n="98" d="100"/>
        </p:scale>
        <p:origin x="-306" y="612"/>
      </p:cViewPr>
      <p:guideLst>
        <p:guide orient="horz" pos="2160"/>
        <p:guide pos="2880"/>
      </p:guideLst>
    </p:cSldViewPr>
  </p:slideViewPr>
  <p:notesTextViewPr>
    <p:cViewPr>
      <p:scale>
        <a:sx n="100" d="100"/>
        <a:sy n="100" d="100"/>
      </p:scale>
      <p:origin x="0" y="0"/>
    </p:cViewPr>
  </p:notesTextViewPr>
  <p:sorterViewPr>
    <p:cViewPr>
      <p:scale>
        <a:sx n="79" d="100"/>
        <a:sy n="79"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image" Target="../media/image6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CBF45F-A8F8-45C1-B78B-1A5D4A5AE7C2}" type="datetimeFigureOut">
              <a:rPr lang="en-US" smtClean="0"/>
              <a:pPr/>
              <a:t>4/22/2016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0BECBC-6253-4199-B4F3-FC4B983BBC1C}" type="slidenum">
              <a:rPr lang="en-US" smtClean="0"/>
              <a:pPr/>
              <a:t>‹#›</a:t>
            </a:fld>
            <a:endParaRPr lang="en-US"/>
          </a:p>
        </p:txBody>
      </p:sp>
    </p:spTree>
    <p:extLst>
      <p:ext uri="{BB962C8B-B14F-4D97-AF65-F5344CB8AC3E}">
        <p14:creationId xmlns="" xmlns:p14="http://schemas.microsoft.com/office/powerpoint/2010/main" val="2615826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0BECBC-6253-4199-B4F3-FC4B983BBC1C}" type="slidenum">
              <a:rPr lang="en-US" smtClean="0"/>
              <a:pPr/>
              <a:t>3</a:t>
            </a:fld>
            <a:endParaRPr lang="en-US"/>
          </a:p>
        </p:txBody>
      </p:sp>
    </p:spTree>
    <p:extLst>
      <p:ext uri="{BB962C8B-B14F-4D97-AF65-F5344CB8AC3E}">
        <p14:creationId xmlns="" xmlns:p14="http://schemas.microsoft.com/office/powerpoint/2010/main" val="2953496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0BECBC-6253-4199-B4F3-FC4B983BBC1C}" type="slidenum">
              <a:rPr lang="en-US" smtClean="0"/>
              <a:pPr/>
              <a:t>4</a:t>
            </a:fld>
            <a:endParaRPr lang="en-US"/>
          </a:p>
        </p:txBody>
      </p:sp>
    </p:spTree>
    <p:extLst>
      <p:ext uri="{BB962C8B-B14F-4D97-AF65-F5344CB8AC3E}">
        <p14:creationId xmlns="" xmlns:p14="http://schemas.microsoft.com/office/powerpoint/2010/main" val="1203883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0BECBC-6253-4199-B4F3-FC4B983BBC1C}" type="slidenum">
              <a:rPr lang="en-US" smtClean="0"/>
              <a:pPr/>
              <a:t>5</a:t>
            </a:fld>
            <a:endParaRPr lang="en-US"/>
          </a:p>
        </p:txBody>
      </p:sp>
    </p:spTree>
    <p:extLst>
      <p:ext uri="{BB962C8B-B14F-4D97-AF65-F5344CB8AC3E}">
        <p14:creationId xmlns="" xmlns:p14="http://schemas.microsoft.com/office/powerpoint/2010/main" val="2742917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0BECBC-6253-4199-B4F3-FC4B983BBC1C}" type="slidenum">
              <a:rPr lang="en-US" smtClean="0"/>
              <a:pPr/>
              <a:t>7</a:t>
            </a:fld>
            <a:endParaRPr lang="en-US"/>
          </a:p>
        </p:txBody>
      </p:sp>
    </p:spTree>
    <p:extLst>
      <p:ext uri="{BB962C8B-B14F-4D97-AF65-F5344CB8AC3E}">
        <p14:creationId xmlns="" xmlns:p14="http://schemas.microsoft.com/office/powerpoint/2010/main" val="1178459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0BECBC-6253-4199-B4F3-FC4B983BBC1C}" type="slidenum">
              <a:rPr lang="en-US" smtClean="0"/>
              <a:pPr/>
              <a:t>10</a:t>
            </a:fld>
            <a:endParaRPr lang="en-US"/>
          </a:p>
        </p:txBody>
      </p:sp>
    </p:spTree>
    <p:extLst>
      <p:ext uri="{BB962C8B-B14F-4D97-AF65-F5344CB8AC3E}">
        <p14:creationId xmlns="" xmlns:p14="http://schemas.microsoft.com/office/powerpoint/2010/main" val="1817399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IN" dirty="0"/>
          </a:p>
        </p:txBody>
      </p:sp>
      <p:sp>
        <p:nvSpPr>
          <p:cNvPr id="4" name="Slide Number Placeholder 3"/>
          <p:cNvSpPr>
            <a:spLocks noGrp="1"/>
          </p:cNvSpPr>
          <p:nvPr>
            <p:ph type="sldNum" sz="quarter" idx="10"/>
          </p:nvPr>
        </p:nvSpPr>
        <p:spPr/>
        <p:txBody>
          <a:bodyPr/>
          <a:lstStyle/>
          <a:p>
            <a:fld id="{290BECBC-6253-4199-B4F3-FC4B983BBC1C}" type="slidenum">
              <a:rPr lang="en-US" smtClean="0"/>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IN" dirty="0"/>
          </a:p>
        </p:txBody>
      </p:sp>
      <p:sp>
        <p:nvSpPr>
          <p:cNvPr id="4" name="Slide Number Placeholder 3"/>
          <p:cNvSpPr>
            <a:spLocks noGrp="1"/>
          </p:cNvSpPr>
          <p:nvPr>
            <p:ph type="sldNum" sz="quarter" idx="10"/>
          </p:nvPr>
        </p:nvSpPr>
        <p:spPr/>
        <p:txBody>
          <a:bodyPr/>
          <a:lstStyle/>
          <a:p>
            <a:fld id="{290BECBC-6253-4199-B4F3-FC4B983BBC1C}" type="slidenum">
              <a:rPr lang="en-US" smtClean="0"/>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4B7A2E-ACA7-4E1C-AE9F-6CD6F63878F4}" type="slidenum">
              <a:rPr lang="en-US" smtClean="0"/>
              <a:pPr/>
              <a:t>20</a:t>
            </a:fld>
            <a:endParaRPr lang="en-US"/>
          </a:p>
        </p:txBody>
      </p:sp>
    </p:spTree>
    <p:extLst>
      <p:ext uri="{BB962C8B-B14F-4D97-AF65-F5344CB8AC3E}">
        <p14:creationId xmlns="" xmlns:p14="http://schemas.microsoft.com/office/powerpoint/2010/main" val="2119947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0BECBC-6253-4199-B4F3-FC4B983BBC1C}" type="slidenum">
              <a:rPr lang="en-US" smtClean="0"/>
              <a:pPr/>
              <a:t>28</a:t>
            </a:fld>
            <a:endParaRPr lang="en-US"/>
          </a:p>
        </p:txBody>
      </p:sp>
    </p:spTree>
    <p:extLst>
      <p:ext uri="{BB962C8B-B14F-4D97-AF65-F5344CB8AC3E}">
        <p14:creationId xmlns="" xmlns:p14="http://schemas.microsoft.com/office/powerpoint/2010/main" val="964927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A16AD78F-459C-4877-B8CE-255E60E1CB1A}" type="datetimeFigureOut">
              <a:rPr lang="en-US" smtClean="0"/>
              <a:pPr/>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AB8AA3-DA37-4314-846A-9B3DB9C875A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A16AD78F-459C-4877-B8CE-255E60E1CB1A}" type="datetimeFigureOut">
              <a:rPr lang="en-US" smtClean="0"/>
              <a:pPr/>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AB8AA3-DA37-4314-846A-9B3DB9C875A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A16AD78F-459C-4877-B8CE-255E60E1CB1A}" type="datetimeFigureOut">
              <a:rPr lang="en-US" smtClean="0"/>
              <a:pPr/>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AB8AA3-DA37-4314-846A-9B3DB9C875A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7984B318-CE6C-42CA-8E37-5A0BF012944E}" type="datetimeFigureOut">
              <a:rPr lang="en-US" smtClean="0">
                <a:solidFill>
                  <a:srgbClr val="DBF5F9">
                    <a:shade val="90000"/>
                  </a:srgbClr>
                </a:solidFill>
              </a:rPr>
              <a:pPr/>
              <a:t>4/22/2016</a:t>
            </a:fld>
            <a:endParaRPr lang="en-IN" dirty="0">
              <a:solidFill>
                <a:srgbClr val="DBF5F9">
                  <a:shade val="90000"/>
                </a:srgbClr>
              </a:solidFill>
            </a:endParaRPr>
          </a:p>
        </p:txBody>
      </p:sp>
      <p:sp>
        <p:nvSpPr>
          <p:cNvPr id="19" name="Footer Placeholder 18"/>
          <p:cNvSpPr>
            <a:spLocks noGrp="1"/>
          </p:cNvSpPr>
          <p:nvPr>
            <p:ph type="ftr" sz="quarter" idx="11"/>
          </p:nvPr>
        </p:nvSpPr>
        <p:spPr/>
        <p:txBody>
          <a:bodyPr/>
          <a:lstStyle/>
          <a:p>
            <a:endParaRPr lang="en-IN" dirty="0">
              <a:solidFill>
                <a:srgbClr val="DBF5F9">
                  <a:shade val="90000"/>
                </a:srgbClr>
              </a:solidFill>
            </a:endParaRPr>
          </a:p>
        </p:txBody>
      </p:sp>
      <p:sp>
        <p:nvSpPr>
          <p:cNvPr id="27" name="Slide Number Placeholder 26"/>
          <p:cNvSpPr>
            <a:spLocks noGrp="1"/>
          </p:cNvSpPr>
          <p:nvPr>
            <p:ph type="sldNum" sz="quarter" idx="12"/>
          </p:nvPr>
        </p:nvSpPr>
        <p:spPr/>
        <p:txBody>
          <a:bodyPr/>
          <a:lstStyle/>
          <a:p>
            <a:fld id="{2913C4DA-C56E-489F-AC52-0B418949EA99}" type="slidenum">
              <a:rPr lang="en-IN" smtClean="0">
                <a:solidFill>
                  <a:srgbClr val="DBF5F9">
                    <a:shade val="90000"/>
                  </a:srgbClr>
                </a:solidFill>
              </a:rPr>
              <a:pPr/>
              <a:t>‹#›</a:t>
            </a:fld>
            <a:endParaRPr lang="en-IN" dirty="0">
              <a:solidFill>
                <a:srgbClr val="DBF5F9">
                  <a:shade val="90000"/>
                </a:srgbClr>
              </a:solidFill>
            </a:endParaRPr>
          </a:p>
        </p:txBody>
      </p:sp>
    </p:spTree>
    <p:extLst>
      <p:ext uri="{BB962C8B-B14F-4D97-AF65-F5344CB8AC3E}">
        <p14:creationId xmlns="" xmlns:p14="http://schemas.microsoft.com/office/powerpoint/2010/main" val="532377995"/>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984B318-CE6C-42CA-8E37-5A0BF012944E}" type="datetimeFigureOut">
              <a:rPr lang="en-US" smtClean="0">
                <a:solidFill>
                  <a:srgbClr val="04617B">
                    <a:shade val="90000"/>
                  </a:srgbClr>
                </a:solidFill>
              </a:rPr>
              <a:pPr/>
              <a:t>4/22/2016</a:t>
            </a:fld>
            <a:endParaRPr lang="en-IN"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IN"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2913C4DA-C56E-489F-AC52-0B418949EA99}" type="slidenum">
              <a:rPr lang="en-IN" smtClean="0">
                <a:solidFill>
                  <a:srgbClr val="04617B">
                    <a:shade val="90000"/>
                  </a:srgbClr>
                </a:solidFill>
              </a:rPr>
              <a:pPr/>
              <a:t>‹#›</a:t>
            </a:fld>
            <a:endParaRPr lang="en-IN" dirty="0">
              <a:solidFill>
                <a:srgbClr val="04617B">
                  <a:shade val="90000"/>
                </a:srgbClr>
              </a:solidFill>
            </a:endParaRPr>
          </a:p>
        </p:txBody>
      </p:sp>
    </p:spTree>
    <p:extLst>
      <p:ext uri="{BB962C8B-B14F-4D97-AF65-F5344CB8AC3E}">
        <p14:creationId xmlns="" xmlns:p14="http://schemas.microsoft.com/office/powerpoint/2010/main" val="3720058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984B318-CE6C-42CA-8E37-5A0BF012944E}" type="datetimeFigureOut">
              <a:rPr lang="en-US" smtClean="0">
                <a:solidFill>
                  <a:srgbClr val="DBF5F9">
                    <a:shade val="90000"/>
                  </a:srgbClr>
                </a:solidFill>
              </a:rPr>
              <a:pPr/>
              <a:t>4/22/2016</a:t>
            </a:fld>
            <a:endParaRPr lang="en-IN"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IN"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2913C4DA-C56E-489F-AC52-0B418949EA99}" type="slidenum">
              <a:rPr lang="en-IN" smtClean="0">
                <a:solidFill>
                  <a:srgbClr val="DBF5F9">
                    <a:shade val="90000"/>
                  </a:srgbClr>
                </a:solidFill>
              </a:rPr>
              <a:pPr/>
              <a:t>‹#›</a:t>
            </a:fld>
            <a:endParaRPr lang="en-IN" dirty="0">
              <a:solidFill>
                <a:srgbClr val="DBF5F9">
                  <a:shade val="90000"/>
                </a:srgbClr>
              </a:solidFill>
            </a:endParaRPr>
          </a:p>
        </p:txBody>
      </p:sp>
    </p:spTree>
    <p:extLst>
      <p:ext uri="{BB962C8B-B14F-4D97-AF65-F5344CB8AC3E}">
        <p14:creationId xmlns="" xmlns:p14="http://schemas.microsoft.com/office/powerpoint/2010/main" val="114449056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984B318-CE6C-42CA-8E37-5A0BF012944E}" type="datetimeFigureOut">
              <a:rPr lang="en-US" smtClean="0">
                <a:solidFill>
                  <a:srgbClr val="04617B">
                    <a:shade val="90000"/>
                  </a:srgbClr>
                </a:solidFill>
              </a:rPr>
              <a:pPr/>
              <a:t>4/22/2016</a:t>
            </a:fld>
            <a:endParaRPr lang="en-IN"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IN"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2913C4DA-C56E-489F-AC52-0B418949EA99}" type="slidenum">
              <a:rPr lang="en-IN" smtClean="0">
                <a:solidFill>
                  <a:srgbClr val="04617B">
                    <a:shade val="90000"/>
                  </a:srgbClr>
                </a:solidFill>
              </a:rPr>
              <a:pPr/>
              <a:t>‹#›</a:t>
            </a:fld>
            <a:endParaRPr lang="en-IN" dirty="0">
              <a:solidFill>
                <a:srgbClr val="04617B">
                  <a:shade val="90000"/>
                </a:srgbClr>
              </a:solidFill>
            </a:endParaRPr>
          </a:p>
        </p:txBody>
      </p:sp>
    </p:spTree>
    <p:extLst>
      <p:ext uri="{BB962C8B-B14F-4D97-AF65-F5344CB8AC3E}">
        <p14:creationId xmlns="" xmlns:p14="http://schemas.microsoft.com/office/powerpoint/2010/main" val="2969758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984B318-CE6C-42CA-8E37-5A0BF012944E}" type="datetimeFigureOut">
              <a:rPr lang="en-US" smtClean="0">
                <a:solidFill>
                  <a:srgbClr val="04617B">
                    <a:shade val="90000"/>
                  </a:srgbClr>
                </a:solidFill>
              </a:rPr>
              <a:pPr/>
              <a:t>4/22/2016</a:t>
            </a:fld>
            <a:endParaRPr lang="en-IN" dirty="0">
              <a:solidFill>
                <a:srgbClr val="04617B">
                  <a:shade val="90000"/>
                </a:srgbClr>
              </a:solidFill>
            </a:endParaRPr>
          </a:p>
        </p:txBody>
      </p:sp>
      <p:sp>
        <p:nvSpPr>
          <p:cNvPr id="8" name="Footer Placeholder 7"/>
          <p:cNvSpPr>
            <a:spLocks noGrp="1"/>
          </p:cNvSpPr>
          <p:nvPr>
            <p:ph type="ftr" sz="quarter" idx="11"/>
          </p:nvPr>
        </p:nvSpPr>
        <p:spPr/>
        <p:txBody>
          <a:bodyPr/>
          <a:lstStyle/>
          <a:p>
            <a:endParaRPr lang="en-IN" dirty="0">
              <a:solidFill>
                <a:srgbClr val="04617B">
                  <a:shade val="90000"/>
                </a:srgbClr>
              </a:solidFill>
            </a:endParaRPr>
          </a:p>
        </p:txBody>
      </p:sp>
      <p:sp>
        <p:nvSpPr>
          <p:cNvPr id="9" name="Slide Number Placeholder 8"/>
          <p:cNvSpPr>
            <a:spLocks noGrp="1"/>
          </p:cNvSpPr>
          <p:nvPr>
            <p:ph type="sldNum" sz="quarter" idx="12"/>
          </p:nvPr>
        </p:nvSpPr>
        <p:spPr/>
        <p:txBody>
          <a:bodyPr/>
          <a:lstStyle/>
          <a:p>
            <a:fld id="{2913C4DA-C56E-489F-AC52-0B418949EA99}" type="slidenum">
              <a:rPr lang="en-IN" smtClean="0">
                <a:solidFill>
                  <a:srgbClr val="04617B">
                    <a:shade val="90000"/>
                  </a:srgbClr>
                </a:solidFill>
              </a:rPr>
              <a:pPr/>
              <a:t>‹#›</a:t>
            </a:fld>
            <a:endParaRPr lang="en-IN" dirty="0">
              <a:solidFill>
                <a:srgbClr val="04617B">
                  <a:shade val="90000"/>
                </a:srgbClr>
              </a:solidFill>
            </a:endParaRPr>
          </a:p>
        </p:txBody>
      </p:sp>
    </p:spTree>
    <p:extLst>
      <p:ext uri="{BB962C8B-B14F-4D97-AF65-F5344CB8AC3E}">
        <p14:creationId xmlns="" xmlns:p14="http://schemas.microsoft.com/office/powerpoint/2010/main" val="181341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984B318-CE6C-42CA-8E37-5A0BF012944E}" type="datetimeFigureOut">
              <a:rPr lang="en-US" smtClean="0">
                <a:solidFill>
                  <a:srgbClr val="04617B">
                    <a:shade val="90000"/>
                  </a:srgbClr>
                </a:solidFill>
              </a:rPr>
              <a:pPr/>
              <a:t>4/22/2016</a:t>
            </a:fld>
            <a:endParaRPr lang="en-IN" dirty="0">
              <a:solidFill>
                <a:srgbClr val="04617B">
                  <a:shade val="90000"/>
                </a:srgbClr>
              </a:solidFill>
            </a:endParaRPr>
          </a:p>
        </p:txBody>
      </p:sp>
      <p:sp>
        <p:nvSpPr>
          <p:cNvPr id="4" name="Footer Placeholder 3"/>
          <p:cNvSpPr>
            <a:spLocks noGrp="1"/>
          </p:cNvSpPr>
          <p:nvPr>
            <p:ph type="ftr" sz="quarter" idx="11"/>
          </p:nvPr>
        </p:nvSpPr>
        <p:spPr/>
        <p:txBody>
          <a:bodyPr/>
          <a:lstStyle/>
          <a:p>
            <a:endParaRPr lang="en-IN" dirty="0">
              <a:solidFill>
                <a:srgbClr val="04617B">
                  <a:shade val="90000"/>
                </a:srgbClr>
              </a:solidFill>
            </a:endParaRPr>
          </a:p>
        </p:txBody>
      </p:sp>
      <p:sp>
        <p:nvSpPr>
          <p:cNvPr id="5" name="Slide Number Placeholder 4"/>
          <p:cNvSpPr>
            <a:spLocks noGrp="1"/>
          </p:cNvSpPr>
          <p:nvPr>
            <p:ph type="sldNum" sz="quarter" idx="12"/>
          </p:nvPr>
        </p:nvSpPr>
        <p:spPr/>
        <p:txBody>
          <a:bodyPr/>
          <a:lstStyle/>
          <a:p>
            <a:fld id="{2913C4DA-C56E-489F-AC52-0B418949EA99}" type="slidenum">
              <a:rPr lang="en-IN" smtClean="0">
                <a:solidFill>
                  <a:srgbClr val="04617B">
                    <a:shade val="90000"/>
                  </a:srgbClr>
                </a:solidFill>
              </a:rPr>
              <a:pPr/>
              <a:t>‹#›</a:t>
            </a:fld>
            <a:endParaRPr lang="en-IN" dirty="0">
              <a:solidFill>
                <a:srgbClr val="04617B">
                  <a:shade val="90000"/>
                </a:srgbClr>
              </a:solidFill>
            </a:endParaRPr>
          </a:p>
        </p:txBody>
      </p:sp>
    </p:spTree>
    <p:extLst>
      <p:ext uri="{BB962C8B-B14F-4D97-AF65-F5344CB8AC3E}">
        <p14:creationId xmlns="" xmlns:p14="http://schemas.microsoft.com/office/powerpoint/2010/main" val="2676853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84B318-CE6C-42CA-8E37-5A0BF012944E}" type="datetimeFigureOut">
              <a:rPr lang="en-US" smtClean="0">
                <a:solidFill>
                  <a:srgbClr val="04617B">
                    <a:shade val="90000"/>
                  </a:srgbClr>
                </a:solidFill>
              </a:rPr>
              <a:pPr/>
              <a:t>4/22/2016</a:t>
            </a:fld>
            <a:endParaRPr lang="en-IN" dirty="0">
              <a:solidFill>
                <a:srgbClr val="04617B">
                  <a:shade val="90000"/>
                </a:srgbClr>
              </a:solidFill>
            </a:endParaRPr>
          </a:p>
        </p:txBody>
      </p:sp>
      <p:sp>
        <p:nvSpPr>
          <p:cNvPr id="3" name="Footer Placeholder 2"/>
          <p:cNvSpPr>
            <a:spLocks noGrp="1"/>
          </p:cNvSpPr>
          <p:nvPr>
            <p:ph type="ftr" sz="quarter" idx="11"/>
          </p:nvPr>
        </p:nvSpPr>
        <p:spPr/>
        <p:txBody>
          <a:bodyPr/>
          <a:lstStyle/>
          <a:p>
            <a:endParaRPr lang="en-IN" dirty="0">
              <a:solidFill>
                <a:srgbClr val="04617B">
                  <a:shade val="90000"/>
                </a:srgbClr>
              </a:solidFill>
            </a:endParaRPr>
          </a:p>
        </p:txBody>
      </p:sp>
      <p:sp>
        <p:nvSpPr>
          <p:cNvPr id="4" name="Slide Number Placeholder 3"/>
          <p:cNvSpPr>
            <a:spLocks noGrp="1"/>
          </p:cNvSpPr>
          <p:nvPr>
            <p:ph type="sldNum" sz="quarter" idx="12"/>
          </p:nvPr>
        </p:nvSpPr>
        <p:spPr/>
        <p:txBody>
          <a:bodyPr/>
          <a:lstStyle/>
          <a:p>
            <a:fld id="{2913C4DA-C56E-489F-AC52-0B418949EA99}" type="slidenum">
              <a:rPr lang="en-IN" smtClean="0">
                <a:solidFill>
                  <a:srgbClr val="04617B">
                    <a:shade val="90000"/>
                  </a:srgbClr>
                </a:solidFill>
              </a:rPr>
              <a:pPr/>
              <a:t>‹#›</a:t>
            </a:fld>
            <a:endParaRPr lang="en-IN" dirty="0">
              <a:solidFill>
                <a:srgbClr val="04617B">
                  <a:shade val="90000"/>
                </a:srgbClr>
              </a:solidFill>
            </a:endParaRPr>
          </a:p>
        </p:txBody>
      </p:sp>
    </p:spTree>
    <p:extLst>
      <p:ext uri="{BB962C8B-B14F-4D97-AF65-F5344CB8AC3E}">
        <p14:creationId xmlns="" xmlns:p14="http://schemas.microsoft.com/office/powerpoint/2010/main" val="3199123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984B318-CE6C-42CA-8E37-5A0BF012944E}" type="datetimeFigureOut">
              <a:rPr lang="en-US" smtClean="0">
                <a:solidFill>
                  <a:srgbClr val="04617B">
                    <a:shade val="90000"/>
                  </a:srgbClr>
                </a:solidFill>
              </a:rPr>
              <a:pPr/>
              <a:t>4/22/2016</a:t>
            </a:fld>
            <a:endParaRPr lang="en-IN"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IN"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2913C4DA-C56E-489F-AC52-0B418949EA99}" type="slidenum">
              <a:rPr lang="en-IN" smtClean="0">
                <a:solidFill>
                  <a:srgbClr val="04617B">
                    <a:shade val="90000"/>
                  </a:srgbClr>
                </a:solidFill>
              </a:rPr>
              <a:pPr/>
              <a:t>‹#›</a:t>
            </a:fld>
            <a:endParaRPr lang="en-IN" dirty="0">
              <a:solidFill>
                <a:srgbClr val="04617B">
                  <a:shade val="90000"/>
                </a:srgbClr>
              </a:solidFill>
            </a:endParaRPr>
          </a:p>
        </p:txBody>
      </p:sp>
    </p:spTree>
    <p:extLst>
      <p:ext uri="{BB962C8B-B14F-4D97-AF65-F5344CB8AC3E}">
        <p14:creationId xmlns="" xmlns:p14="http://schemas.microsoft.com/office/powerpoint/2010/main" val="1595375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A16AD78F-459C-4877-B8CE-255E60E1CB1A}" type="datetimeFigureOut">
              <a:rPr lang="en-US" smtClean="0"/>
              <a:pPr/>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AB8AA3-DA37-4314-846A-9B3DB9C875A3}"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984B318-CE6C-42CA-8E37-5A0BF012944E}" type="datetimeFigureOut">
              <a:rPr lang="en-US" smtClean="0">
                <a:solidFill>
                  <a:srgbClr val="04617B">
                    <a:shade val="90000"/>
                  </a:srgbClr>
                </a:solidFill>
              </a:rPr>
              <a:pPr/>
              <a:t>4/22/2016</a:t>
            </a:fld>
            <a:endParaRPr lang="en-IN"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IN" dirty="0">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2913C4DA-C56E-489F-AC52-0B418949EA99}" type="slidenum">
              <a:rPr lang="en-IN" smtClean="0">
                <a:solidFill>
                  <a:srgbClr val="04617B">
                    <a:shade val="90000"/>
                  </a:srgbClr>
                </a:solidFill>
              </a:rPr>
              <a:pPr/>
              <a:t>‹#›</a:t>
            </a:fld>
            <a:endParaRPr lang="en-IN" dirty="0">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 xmlns:p14="http://schemas.microsoft.com/office/powerpoint/2010/main" val="36032947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984B318-CE6C-42CA-8E37-5A0BF012944E}" type="datetimeFigureOut">
              <a:rPr lang="en-US" smtClean="0">
                <a:solidFill>
                  <a:srgbClr val="04617B">
                    <a:shade val="90000"/>
                  </a:srgbClr>
                </a:solidFill>
              </a:rPr>
              <a:pPr/>
              <a:t>4/22/2016</a:t>
            </a:fld>
            <a:endParaRPr lang="en-IN"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IN"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2913C4DA-C56E-489F-AC52-0B418949EA99}" type="slidenum">
              <a:rPr lang="en-IN" smtClean="0">
                <a:solidFill>
                  <a:srgbClr val="04617B">
                    <a:shade val="90000"/>
                  </a:srgbClr>
                </a:solidFill>
              </a:rPr>
              <a:pPr/>
              <a:t>‹#›</a:t>
            </a:fld>
            <a:endParaRPr lang="en-IN" dirty="0">
              <a:solidFill>
                <a:srgbClr val="04617B">
                  <a:shade val="90000"/>
                </a:srgbClr>
              </a:solidFill>
            </a:endParaRPr>
          </a:p>
        </p:txBody>
      </p:sp>
    </p:spTree>
    <p:extLst>
      <p:ext uri="{BB962C8B-B14F-4D97-AF65-F5344CB8AC3E}">
        <p14:creationId xmlns="" xmlns:p14="http://schemas.microsoft.com/office/powerpoint/2010/main" val="2903126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984B318-CE6C-42CA-8E37-5A0BF012944E}" type="datetimeFigureOut">
              <a:rPr lang="en-US" smtClean="0">
                <a:solidFill>
                  <a:srgbClr val="04617B">
                    <a:shade val="90000"/>
                  </a:srgbClr>
                </a:solidFill>
              </a:rPr>
              <a:pPr/>
              <a:t>4/22/2016</a:t>
            </a:fld>
            <a:endParaRPr lang="en-IN"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IN"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2913C4DA-C56E-489F-AC52-0B418949EA99}" type="slidenum">
              <a:rPr lang="en-IN" smtClean="0">
                <a:solidFill>
                  <a:srgbClr val="04617B">
                    <a:shade val="90000"/>
                  </a:srgbClr>
                </a:solidFill>
              </a:rPr>
              <a:pPr/>
              <a:t>‹#›</a:t>
            </a:fld>
            <a:endParaRPr lang="en-IN" dirty="0">
              <a:solidFill>
                <a:srgbClr val="04617B">
                  <a:shade val="90000"/>
                </a:srgbClr>
              </a:solidFill>
            </a:endParaRPr>
          </a:p>
        </p:txBody>
      </p:sp>
    </p:spTree>
    <p:extLst>
      <p:ext uri="{BB962C8B-B14F-4D97-AF65-F5344CB8AC3E}">
        <p14:creationId xmlns="" xmlns:p14="http://schemas.microsoft.com/office/powerpoint/2010/main" val="2795451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6AD78F-459C-4877-B8CE-255E60E1CB1A}" type="datetimeFigureOut">
              <a:rPr lang="en-US" smtClean="0"/>
              <a:pPr/>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AB8AA3-DA37-4314-846A-9B3DB9C875A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A16AD78F-459C-4877-B8CE-255E60E1CB1A}" type="datetimeFigureOut">
              <a:rPr lang="en-US" smtClean="0"/>
              <a:pPr/>
              <a:t>4/22/2016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AB8AA3-DA37-4314-846A-9B3DB9C875A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A16AD78F-459C-4877-B8CE-255E60E1CB1A}" type="datetimeFigureOut">
              <a:rPr lang="en-US" smtClean="0"/>
              <a:pPr/>
              <a:t>4/22/2016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AB8AA3-DA37-4314-846A-9B3DB9C875A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A16AD78F-459C-4877-B8CE-255E60E1CB1A}" type="datetimeFigureOut">
              <a:rPr lang="en-US" smtClean="0"/>
              <a:pPr/>
              <a:t>4/22/2016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AB8AA3-DA37-4314-846A-9B3DB9C875A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6AD78F-459C-4877-B8CE-255E60E1CB1A}" type="datetimeFigureOut">
              <a:rPr lang="en-US" smtClean="0"/>
              <a:pPr/>
              <a:t>4/22/2016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AB8AA3-DA37-4314-846A-9B3DB9C875A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6AD78F-459C-4877-B8CE-255E60E1CB1A}" type="datetimeFigureOut">
              <a:rPr lang="en-US" smtClean="0"/>
              <a:pPr/>
              <a:t>4/22/2016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AB8AA3-DA37-4314-846A-9B3DB9C875A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6AD78F-459C-4877-B8CE-255E60E1CB1A}" type="datetimeFigureOut">
              <a:rPr lang="en-US" smtClean="0"/>
              <a:pPr/>
              <a:t>4/22/2016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AB8AA3-DA37-4314-846A-9B3DB9C875A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6AD78F-459C-4877-B8CE-255E60E1CB1A}" type="datetimeFigureOut">
              <a:rPr lang="en-US" smtClean="0"/>
              <a:pPr/>
              <a:t>4/22/2016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AB8AA3-DA37-4314-846A-9B3DB9C875A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984B318-CE6C-42CA-8E37-5A0BF012944E}" type="datetimeFigureOut">
              <a:rPr lang="en-US" smtClean="0">
                <a:solidFill>
                  <a:srgbClr val="04617B">
                    <a:shade val="90000"/>
                  </a:srgbClr>
                </a:solidFill>
              </a:rPr>
              <a:pPr/>
              <a:t>4/22/2016</a:t>
            </a:fld>
            <a:endParaRPr lang="en-IN"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IN"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913C4DA-C56E-489F-AC52-0B418949EA99}" type="slidenum">
              <a:rPr lang="en-IN" smtClean="0">
                <a:solidFill>
                  <a:srgbClr val="04617B">
                    <a:shade val="90000"/>
                  </a:srgbClr>
                </a:solidFill>
              </a:rPr>
              <a:pPr/>
              <a:t>‹#›</a:t>
            </a:fld>
            <a:endParaRPr lang="en-IN" dirty="0">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 xmlns:p14="http://schemas.microsoft.com/office/powerpoint/2010/main" val="3687422952"/>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7.jpeg"/><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72.png"/><Relationship Id="rId4" Type="http://schemas.openxmlformats.org/officeDocument/2006/relationships/image" Target="../media/image71.jpeg"/></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2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10" Type="http://schemas.openxmlformats.org/officeDocument/2006/relationships/image" Target="../media/image87.jpeg"/><Relationship Id="rId4" Type="http://schemas.openxmlformats.org/officeDocument/2006/relationships/image" Target="../media/image81.jpeg"/><Relationship Id="rId9" Type="http://schemas.openxmlformats.org/officeDocument/2006/relationships/image" Target="../media/image86.jpeg"/></Relationships>
</file>

<file path=ppt/slides/_rels/slide2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 Id="rId9" Type="http://schemas.openxmlformats.org/officeDocument/2006/relationships/image" Target="../media/image80.jpeg"/></Relationships>
</file>

<file path=ppt/slides/_rels/slide31.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emf"/><Relationship Id="rId5" Type="http://schemas.openxmlformats.org/officeDocument/2006/relationships/image" Target="../media/image98.jpeg"/><Relationship Id="rId4" Type="http://schemas.openxmlformats.org/officeDocument/2006/relationships/image" Target="../media/image97.jpeg"/><Relationship Id="rId9" Type="http://schemas.openxmlformats.org/officeDocument/2006/relationships/image" Target="../media/image102.jpeg"/></Relationships>
</file>

<file path=ppt/slides/_rels/slide32.xml.rels><?xml version="1.0" encoding="UTF-8" standalone="yes"?>
<Relationships xmlns="http://schemas.openxmlformats.org/package/2006/relationships"><Relationship Id="rId8" Type="http://schemas.openxmlformats.org/officeDocument/2006/relationships/image" Target="../media/image109.jpeg"/><Relationship Id="rId13" Type="http://schemas.openxmlformats.org/officeDocument/2006/relationships/image" Target="../media/image114.jpeg"/><Relationship Id="rId3" Type="http://schemas.openxmlformats.org/officeDocument/2006/relationships/image" Target="../media/image104.jpeg"/><Relationship Id="rId7" Type="http://schemas.openxmlformats.org/officeDocument/2006/relationships/image" Target="../media/image108.jpeg"/><Relationship Id="rId12" Type="http://schemas.openxmlformats.org/officeDocument/2006/relationships/image" Target="../media/image113.jpeg"/><Relationship Id="rId2" Type="http://schemas.openxmlformats.org/officeDocument/2006/relationships/image" Target="../media/image103.jpeg"/><Relationship Id="rId1" Type="http://schemas.openxmlformats.org/officeDocument/2006/relationships/slideLayout" Target="../slideLayouts/slideLayout7.xml"/><Relationship Id="rId6" Type="http://schemas.openxmlformats.org/officeDocument/2006/relationships/image" Target="../media/image107.jpeg"/><Relationship Id="rId11" Type="http://schemas.openxmlformats.org/officeDocument/2006/relationships/image" Target="../media/image112.jpeg"/><Relationship Id="rId5" Type="http://schemas.openxmlformats.org/officeDocument/2006/relationships/image" Target="../media/image106.jpeg"/><Relationship Id="rId10" Type="http://schemas.openxmlformats.org/officeDocument/2006/relationships/image" Target="../media/image111.jpeg"/><Relationship Id="rId4" Type="http://schemas.openxmlformats.org/officeDocument/2006/relationships/image" Target="../media/image105.jpeg"/><Relationship Id="rId9" Type="http://schemas.openxmlformats.org/officeDocument/2006/relationships/image" Target="../media/image110.jpeg"/><Relationship Id="rId14" Type="http://schemas.openxmlformats.org/officeDocument/2006/relationships/image" Target="../media/image115.jpeg"/></Relationships>
</file>

<file path=ppt/slides/_rels/slide33.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image" Target="../media/image116.jpeg"/><Relationship Id="rId1" Type="http://schemas.openxmlformats.org/officeDocument/2006/relationships/slideLayout" Target="../slideLayouts/slideLayout1.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3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image" Target="../media/image124.jpeg"/><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hyperlink" Target="http://www.vssu.in/" TargetMode="External"/><Relationship Id="rId2" Type="http://schemas.openxmlformats.org/officeDocument/2006/relationships/image" Target="../media/image13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C:\Documents and Settings\darpan\Desktop\vssu-1.jpg"/>
          <p:cNvPicPr>
            <a:picLocks noChangeAspect="1" noChangeArrowheads="1"/>
          </p:cNvPicPr>
          <p:nvPr/>
        </p:nvPicPr>
        <p:blipFill>
          <a:blip r:embed="rId2" cstate="print">
            <a:lum bright="10000" contrast="30000"/>
          </a:blip>
          <a:srcRect/>
          <a:stretch>
            <a:fillRect/>
          </a:stretch>
        </p:blipFill>
        <p:spPr bwMode="auto">
          <a:xfrm>
            <a:off x="2667000" y="1629728"/>
            <a:ext cx="3581400" cy="20193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p:cNvSpPr/>
          <p:nvPr/>
        </p:nvSpPr>
        <p:spPr>
          <a:xfrm>
            <a:off x="38100" y="3505200"/>
            <a:ext cx="9029700" cy="1523494"/>
          </a:xfrm>
          <a:prstGeom prst="rect">
            <a:avLst/>
          </a:prstGeom>
        </p:spPr>
        <p:txBody>
          <a:bodyPr wrap="square">
            <a:spAutoFit/>
          </a:bodyPr>
          <a:lstStyle/>
          <a:p>
            <a:pPr algn="ctr">
              <a:lnSpc>
                <a:spcPct val="150000"/>
              </a:lnSpc>
              <a:buNone/>
            </a:pPr>
            <a:endParaRPr lang="en-US" sz="2400" u="sng" dirty="0" smtClean="0">
              <a:solidFill>
                <a:srgbClr val="C00000"/>
              </a:solidFill>
              <a:latin typeface="Century Gothic" pitchFamily="34" charset="0"/>
            </a:endParaRPr>
          </a:p>
          <a:p>
            <a:pPr algn="ctr">
              <a:lnSpc>
                <a:spcPct val="150000"/>
              </a:lnSpc>
              <a:buNone/>
            </a:pPr>
            <a:r>
              <a:rPr lang="en-US" sz="2400" u="sng" dirty="0" smtClean="0">
                <a:solidFill>
                  <a:schemeClr val="accent6">
                    <a:lumMod val="75000"/>
                  </a:schemeClr>
                </a:solidFill>
                <a:latin typeface="Century Gothic" pitchFamily="34" charset="0"/>
              </a:rPr>
              <a:t>Vivekananda  Sevakendra-O-Sishu Uddyan</a:t>
            </a:r>
          </a:p>
          <a:p>
            <a:pPr algn="ctr">
              <a:lnSpc>
                <a:spcPct val="150000"/>
              </a:lnSpc>
              <a:buNone/>
            </a:pPr>
            <a:r>
              <a:rPr lang="en-US" sz="1400" b="1" dirty="0" smtClean="0">
                <a:solidFill>
                  <a:srgbClr val="002060"/>
                </a:solidFill>
                <a:latin typeface="Century Gothic" pitchFamily="34" charset="0"/>
              </a:rPr>
              <a:t>Made   by the Community   for the Community </a:t>
            </a:r>
          </a:p>
        </p:txBody>
      </p:sp>
      <p:sp>
        <p:nvSpPr>
          <p:cNvPr id="6" name="TextBox 5"/>
          <p:cNvSpPr txBox="1"/>
          <p:nvPr/>
        </p:nvSpPr>
        <p:spPr>
          <a:xfrm>
            <a:off x="2498993" y="3785176"/>
            <a:ext cx="3733800" cy="369332"/>
          </a:xfrm>
          <a:prstGeom prst="rect">
            <a:avLst/>
          </a:prstGeom>
          <a:noFill/>
        </p:spPr>
        <p:txBody>
          <a:bodyPr wrap="square" rtlCol="0">
            <a:spAutoFit/>
          </a:bodyPr>
          <a:lstStyle/>
          <a:p>
            <a:pPr algn="ctr"/>
            <a:r>
              <a:rPr lang="en-US" sz="1000" b="1" dirty="0" smtClean="0">
                <a:solidFill>
                  <a:srgbClr val="002060"/>
                </a:solidFill>
                <a:latin typeface="Century Gothic" pitchFamily="34" charset="0"/>
              </a:rPr>
              <a:t>VSSU  at  inception 1986</a:t>
            </a:r>
          </a:p>
          <a:p>
            <a:pPr algn="just"/>
            <a:r>
              <a:rPr lang="en-US" sz="800" dirty="0" smtClean="0">
                <a:latin typeface="Century Gothic" pitchFamily="34" charset="0"/>
              </a:rPr>
              <a:t> </a:t>
            </a:r>
            <a:endParaRPr lang="en-US" sz="800" dirty="0">
              <a:solidFill>
                <a:schemeClr val="bg1"/>
              </a:solidFill>
              <a:latin typeface="Century Gothic" pitchFamily="34" charset="0"/>
            </a:endParaRPr>
          </a:p>
        </p:txBody>
      </p:sp>
      <p:sp>
        <p:nvSpPr>
          <p:cNvPr id="9" name="Rectangle 8"/>
          <p:cNvSpPr/>
          <p:nvPr/>
        </p:nvSpPr>
        <p:spPr>
          <a:xfrm>
            <a:off x="0" y="6400800"/>
            <a:ext cx="9144000" cy="1524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8100" y="937740"/>
            <a:ext cx="9067800" cy="830997"/>
          </a:xfrm>
          <a:prstGeom prst="rect">
            <a:avLst/>
          </a:prstGeom>
          <a:noFill/>
        </p:spPr>
        <p:txBody>
          <a:bodyPr wrap="square" rtlCol="0">
            <a:spAutoFit/>
          </a:bodyPr>
          <a:lstStyle/>
          <a:p>
            <a:pPr algn="ctr"/>
            <a:endParaRPr lang="en-US" sz="2400" b="1" dirty="0" smtClean="0">
              <a:solidFill>
                <a:srgbClr val="FF0000"/>
              </a:solidFill>
              <a:latin typeface="Book Antiqua" pitchFamily="18" charset="0"/>
              <a:ea typeface="Verdana" panose="020B0604030504040204" pitchFamily="34" charset="0"/>
              <a:cs typeface="Verdana" panose="020B0604030504040204" pitchFamily="34" charset="0"/>
            </a:endParaRPr>
          </a:p>
          <a:p>
            <a:pPr algn="ctr"/>
            <a:endParaRPr lang="en-US" sz="2400" b="1" dirty="0">
              <a:solidFill>
                <a:srgbClr val="FF0000"/>
              </a:solidFill>
              <a:latin typeface="Book Antiqua" pitchFamily="18" charset="0"/>
              <a:ea typeface="Verdana" panose="020B0604030504040204" pitchFamily="34" charset="0"/>
              <a:cs typeface="Verdan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ChangeArrowheads="1"/>
          </p:cNvSpPr>
          <p:nvPr/>
        </p:nvSpPr>
        <p:spPr bwMode="auto">
          <a:xfrm>
            <a:off x="0" y="217557"/>
            <a:ext cx="89154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400" b="1" dirty="0" smtClean="0">
                <a:solidFill>
                  <a:srgbClr val="C00000"/>
                </a:solidFill>
                <a:latin typeface="Century Gothic" panose="020B0502020202020204" pitchFamily="34" charset="0"/>
                <a:ea typeface="Calibri" pitchFamily="34" charset="0"/>
                <a:cs typeface="Times New Roman" pitchFamily="18" charset="0"/>
              </a:rPr>
              <a:t>D</a:t>
            </a:r>
            <a:r>
              <a:rPr kumimoji="0" lang="en-US" sz="2400" b="1" i="0" u="none" strike="noStrike" cap="none" normalizeH="0" baseline="0" dirty="0" smtClean="0">
                <a:ln>
                  <a:noFill/>
                </a:ln>
                <a:solidFill>
                  <a:srgbClr val="C00000"/>
                </a:solidFill>
                <a:effectLst/>
                <a:latin typeface="Century Gothic" pitchFamily="34" charset="0"/>
                <a:ea typeface="Calibri" pitchFamily="34" charset="0"/>
                <a:cs typeface="Times New Roman" pitchFamily="18" charset="0"/>
              </a:rPr>
              <a:t>ifference between</a:t>
            </a:r>
            <a:endParaRPr kumimoji="0" lang="en-US" sz="2400" b="0" i="0" u="none" strike="noStrike" cap="none" normalizeH="0" baseline="0" dirty="0" smtClean="0">
              <a:ln>
                <a:noFill/>
              </a:ln>
              <a:solidFill>
                <a:schemeClr val="tx1"/>
              </a:solidFill>
              <a:effectLst/>
              <a:latin typeface="Century Gothic" panose="020B0502020202020204" pitchFamily="34" charset="0"/>
            </a:endParaRPr>
          </a:p>
        </p:txBody>
      </p:sp>
      <p:graphicFrame>
        <p:nvGraphicFramePr>
          <p:cNvPr id="6" name="Table 5"/>
          <p:cNvGraphicFramePr>
            <a:graphicFrameLocks noGrp="1"/>
          </p:cNvGraphicFramePr>
          <p:nvPr>
            <p:extLst>
              <p:ext uri="{D42A27DB-BD31-4B8C-83A1-F6EECF244321}">
                <p14:modId xmlns="" xmlns:p14="http://schemas.microsoft.com/office/powerpoint/2010/main" val="4291859061"/>
              </p:ext>
            </p:extLst>
          </p:nvPr>
        </p:nvGraphicFramePr>
        <p:xfrm>
          <a:off x="0" y="685801"/>
          <a:ext cx="9144000" cy="2947226"/>
        </p:xfrm>
        <a:graphic>
          <a:graphicData uri="http://schemas.openxmlformats.org/drawingml/2006/table">
            <a:tbl>
              <a:tblPr/>
              <a:tblGrid>
                <a:gridCol w="4495800"/>
                <a:gridCol w="4648200"/>
              </a:tblGrid>
              <a:tr h="587958">
                <a:tc>
                  <a:txBody>
                    <a:bodyPr/>
                    <a:lstStyle/>
                    <a:p>
                      <a:pPr marL="0" marR="0" algn="ctr">
                        <a:lnSpc>
                          <a:spcPct val="115000"/>
                        </a:lnSpc>
                        <a:spcBef>
                          <a:spcPts val="0"/>
                        </a:spcBef>
                        <a:spcAft>
                          <a:spcPts val="0"/>
                        </a:spcAft>
                      </a:pPr>
                      <a:endParaRPr lang="en-US" sz="1600" dirty="0">
                        <a:latin typeface="Calibri"/>
                        <a:ea typeface="Calibri"/>
                        <a:cs typeface="Times New Roman"/>
                      </a:endParaRPr>
                    </a:p>
                    <a:p>
                      <a:pPr marL="0" marR="0" algn="ctr">
                        <a:lnSpc>
                          <a:spcPct val="115000"/>
                        </a:lnSpc>
                        <a:spcBef>
                          <a:spcPts val="0"/>
                        </a:spcBef>
                        <a:spcAft>
                          <a:spcPts val="0"/>
                        </a:spcAft>
                      </a:pPr>
                      <a:r>
                        <a:rPr lang="en-US" sz="1600" b="1" dirty="0">
                          <a:solidFill>
                            <a:srgbClr val="C00000"/>
                          </a:solidFill>
                          <a:latin typeface="Century Gothic"/>
                          <a:ea typeface="Calibri"/>
                          <a:cs typeface="Times New Roman"/>
                        </a:rPr>
                        <a:t>VSSU’s Savings  Based  Credit</a:t>
                      </a:r>
                      <a:endParaRPr lang="en-US" sz="1600" dirty="0">
                        <a:latin typeface="Calibri"/>
                        <a:ea typeface="Calibri"/>
                        <a:cs typeface="Times New Roman"/>
                      </a:endParaRPr>
                    </a:p>
                  </a:txBody>
                  <a:tcPr marL="62416" marR="62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600" b="1" dirty="0">
                        <a:solidFill>
                          <a:srgbClr val="C00000"/>
                        </a:solidFill>
                        <a:latin typeface="Century Gothic"/>
                        <a:ea typeface="Calibri"/>
                        <a:cs typeface="Times New Roman"/>
                      </a:endParaRPr>
                    </a:p>
                    <a:p>
                      <a:pPr marL="0" marR="0" algn="ctr">
                        <a:lnSpc>
                          <a:spcPct val="115000"/>
                        </a:lnSpc>
                        <a:spcBef>
                          <a:spcPts val="0"/>
                        </a:spcBef>
                        <a:spcAft>
                          <a:spcPts val="0"/>
                        </a:spcAft>
                      </a:pPr>
                      <a:r>
                        <a:rPr lang="en-US" sz="1600" b="1" dirty="0">
                          <a:solidFill>
                            <a:srgbClr val="C00000"/>
                          </a:solidFill>
                          <a:latin typeface="Century Gothic"/>
                          <a:ea typeface="Calibri"/>
                          <a:cs typeface="Times New Roman"/>
                        </a:rPr>
                        <a:t>Conventional  </a:t>
                      </a:r>
                      <a:r>
                        <a:rPr lang="en-US" sz="1600" b="1" dirty="0" smtClean="0">
                          <a:solidFill>
                            <a:srgbClr val="C00000"/>
                          </a:solidFill>
                          <a:latin typeface="Century Gothic"/>
                          <a:ea typeface="Calibri"/>
                          <a:cs typeface="Times New Roman"/>
                        </a:rPr>
                        <a:t>Credit</a:t>
                      </a:r>
                      <a:endParaRPr lang="en-US" sz="1600" b="1" dirty="0">
                        <a:latin typeface="Calibri"/>
                        <a:ea typeface="Calibri"/>
                        <a:cs typeface="Times New Roman"/>
                      </a:endParaRPr>
                    </a:p>
                  </a:txBody>
                  <a:tcPr marL="62416" marR="62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9268">
                <a:tc>
                  <a:txBody>
                    <a:bodyPr/>
                    <a:lstStyle/>
                    <a:p>
                      <a:pPr marL="457200" marR="0" algn="just">
                        <a:lnSpc>
                          <a:spcPct val="115000"/>
                        </a:lnSpc>
                        <a:spcBef>
                          <a:spcPts val="0"/>
                        </a:spcBef>
                        <a:spcAft>
                          <a:spcPts val="0"/>
                        </a:spcAft>
                      </a:pPr>
                      <a:endParaRPr lang="en-US" sz="1100" b="1" dirty="0" smtClean="0">
                        <a:latin typeface="Calibri"/>
                        <a:ea typeface="Calibri"/>
                        <a:cs typeface="Times New Roman"/>
                      </a:endParaRPr>
                    </a:p>
                    <a:p>
                      <a:pPr marL="457200" marR="0" algn="just">
                        <a:lnSpc>
                          <a:spcPct val="115000"/>
                        </a:lnSpc>
                        <a:spcBef>
                          <a:spcPts val="0"/>
                        </a:spcBef>
                        <a:spcAft>
                          <a:spcPts val="0"/>
                        </a:spcAft>
                      </a:pPr>
                      <a:endParaRPr lang="en-US" sz="1100" b="1" dirty="0">
                        <a:latin typeface="Calibri"/>
                        <a:ea typeface="Calibri"/>
                        <a:cs typeface="Times New Roman"/>
                      </a:endParaRPr>
                    </a:p>
                    <a:p>
                      <a:pPr marL="342900" marR="0" lvl="0" indent="-342900" algn="just">
                        <a:lnSpc>
                          <a:spcPct val="115000"/>
                        </a:lnSpc>
                        <a:spcBef>
                          <a:spcPts val="0"/>
                        </a:spcBef>
                        <a:spcAft>
                          <a:spcPts val="0"/>
                        </a:spcAft>
                        <a:buFont typeface="Symbol"/>
                        <a:buChar char=""/>
                      </a:pPr>
                      <a:r>
                        <a:rPr lang="en-US" sz="1400" b="1" dirty="0">
                          <a:latin typeface="Century Gothic" pitchFamily="34" charset="0"/>
                          <a:ea typeface="Calibri"/>
                          <a:cs typeface="Times New Roman"/>
                        </a:rPr>
                        <a:t>Clients </a:t>
                      </a:r>
                      <a:r>
                        <a:rPr lang="en-US" sz="1400" b="1" dirty="0" smtClean="0">
                          <a:latin typeface="Century Gothic" pitchFamily="34" charset="0"/>
                          <a:ea typeface="Calibri"/>
                          <a:cs typeface="Times New Roman"/>
                        </a:rPr>
                        <a:t>can </a:t>
                      </a:r>
                      <a:r>
                        <a:rPr lang="en-US" sz="1400" b="1" dirty="0">
                          <a:latin typeface="Century Gothic" pitchFamily="34" charset="0"/>
                          <a:ea typeface="Calibri"/>
                          <a:cs typeface="Times New Roman"/>
                        </a:rPr>
                        <a:t>repay at any time</a:t>
                      </a:r>
                    </a:p>
                    <a:p>
                      <a:pPr marL="342900" marR="0" lvl="0" indent="-342900" algn="just">
                        <a:lnSpc>
                          <a:spcPct val="115000"/>
                        </a:lnSpc>
                        <a:spcBef>
                          <a:spcPts val="0"/>
                        </a:spcBef>
                        <a:spcAft>
                          <a:spcPts val="0"/>
                        </a:spcAft>
                        <a:buFont typeface="Symbol"/>
                        <a:buChar char=""/>
                      </a:pPr>
                      <a:r>
                        <a:rPr lang="en-US" sz="1400" b="1" dirty="0">
                          <a:latin typeface="Century Gothic" pitchFamily="34" charset="0"/>
                          <a:ea typeface="Calibri"/>
                          <a:cs typeface="Times New Roman"/>
                        </a:rPr>
                        <a:t>Loan </a:t>
                      </a:r>
                      <a:r>
                        <a:rPr lang="en-US" sz="1400" b="1" dirty="0" smtClean="0">
                          <a:latin typeface="Century Gothic" pitchFamily="34" charset="0"/>
                          <a:ea typeface="Calibri"/>
                          <a:cs typeface="Times New Roman"/>
                        </a:rPr>
                        <a:t>amount depends </a:t>
                      </a:r>
                      <a:r>
                        <a:rPr lang="en-US" sz="1400" b="1" dirty="0">
                          <a:latin typeface="Century Gothic" pitchFamily="34" charset="0"/>
                          <a:ea typeface="Calibri"/>
                          <a:cs typeface="Times New Roman"/>
                        </a:rPr>
                        <a:t>upon client’s </a:t>
                      </a:r>
                      <a:r>
                        <a:rPr lang="en-US" sz="1400" b="1" dirty="0" smtClean="0">
                          <a:latin typeface="Century Gothic" pitchFamily="34" charset="0"/>
                          <a:ea typeface="Calibri"/>
                          <a:cs typeface="Times New Roman"/>
                        </a:rPr>
                        <a:t>dream</a:t>
                      </a:r>
                      <a:endParaRPr lang="en-US" sz="1100" b="1" dirty="0">
                        <a:latin typeface="Century Gothic" pitchFamily="34" charset="0"/>
                        <a:ea typeface="Calibri"/>
                        <a:cs typeface="Times New Roman"/>
                      </a:endParaRPr>
                    </a:p>
                    <a:p>
                      <a:pPr marL="342900" marR="0" lvl="0" indent="-342900" algn="just">
                        <a:lnSpc>
                          <a:spcPct val="115000"/>
                        </a:lnSpc>
                        <a:spcBef>
                          <a:spcPts val="0"/>
                        </a:spcBef>
                        <a:spcAft>
                          <a:spcPts val="0"/>
                        </a:spcAft>
                        <a:buFont typeface="Symbol"/>
                        <a:buChar char=""/>
                      </a:pPr>
                      <a:r>
                        <a:rPr lang="en-US" sz="1400" b="1" dirty="0">
                          <a:latin typeface="Century Gothic" pitchFamily="34" charset="0"/>
                          <a:ea typeface="Calibri"/>
                          <a:cs typeface="Times New Roman"/>
                        </a:rPr>
                        <a:t>Bigger size loan </a:t>
                      </a:r>
                      <a:r>
                        <a:rPr lang="en-US" sz="1400" b="1" dirty="0" smtClean="0">
                          <a:latin typeface="Century Gothic" pitchFamily="34" charset="0"/>
                          <a:ea typeface="Calibri"/>
                          <a:cs typeface="Times New Roman"/>
                        </a:rPr>
                        <a:t>possible with Collateral</a:t>
                      </a:r>
                    </a:p>
                    <a:p>
                      <a:pPr marL="342900" marR="0" lvl="0" indent="-342900" algn="just">
                        <a:lnSpc>
                          <a:spcPct val="115000"/>
                        </a:lnSpc>
                        <a:spcBef>
                          <a:spcPts val="0"/>
                        </a:spcBef>
                        <a:spcAft>
                          <a:spcPts val="0"/>
                        </a:spcAft>
                        <a:buFont typeface="Symbol"/>
                        <a:buChar char=""/>
                      </a:pPr>
                      <a:endParaRPr lang="en-US" sz="1400" b="1" dirty="0" smtClean="0">
                        <a:latin typeface="Century Gothic" pitchFamily="34" charset="0"/>
                        <a:ea typeface="Calibri"/>
                        <a:cs typeface="Times New Roman"/>
                      </a:endParaRPr>
                    </a:p>
                    <a:p>
                      <a:pPr marL="342900" marR="0" lvl="0" indent="-342900" algn="just">
                        <a:lnSpc>
                          <a:spcPct val="115000"/>
                        </a:lnSpc>
                        <a:spcBef>
                          <a:spcPts val="0"/>
                        </a:spcBef>
                        <a:spcAft>
                          <a:spcPts val="0"/>
                        </a:spcAft>
                        <a:buFont typeface="Symbol"/>
                        <a:buChar char=""/>
                      </a:pPr>
                      <a:r>
                        <a:rPr lang="en-US" sz="1400" b="1" dirty="0" smtClean="0">
                          <a:latin typeface="Century Gothic" pitchFamily="34" charset="0"/>
                          <a:ea typeface="Calibri"/>
                          <a:cs typeface="Times New Roman"/>
                        </a:rPr>
                        <a:t>More </a:t>
                      </a:r>
                      <a:r>
                        <a:rPr lang="en-US" sz="1400" b="1" dirty="0">
                          <a:latin typeface="Century Gothic" pitchFamily="34" charset="0"/>
                          <a:ea typeface="Calibri"/>
                          <a:cs typeface="Times New Roman"/>
                        </a:rPr>
                        <a:t>Flexibility In rules</a:t>
                      </a:r>
                      <a:endParaRPr lang="en-US" sz="1100" b="1" dirty="0">
                        <a:latin typeface="Century Gothic" pitchFamily="34" charset="0"/>
                        <a:ea typeface="Calibri"/>
                        <a:cs typeface="Times New Roman"/>
                      </a:endParaRPr>
                    </a:p>
                    <a:p>
                      <a:pPr marL="342900" marR="0" lvl="0" indent="-342900" algn="just">
                        <a:lnSpc>
                          <a:spcPct val="115000"/>
                        </a:lnSpc>
                        <a:spcBef>
                          <a:spcPts val="0"/>
                        </a:spcBef>
                        <a:spcAft>
                          <a:spcPts val="0"/>
                        </a:spcAft>
                        <a:buFont typeface="Symbol"/>
                        <a:buChar char=""/>
                      </a:pPr>
                      <a:r>
                        <a:rPr lang="en-US" sz="1400" b="1" dirty="0">
                          <a:latin typeface="Century Gothic" pitchFamily="34" charset="0"/>
                          <a:ea typeface="Calibri"/>
                          <a:cs typeface="Times New Roman"/>
                        </a:rPr>
                        <a:t>Clients can  save more as per choice</a:t>
                      </a:r>
                      <a:endParaRPr lang="en-US" sz="1100" b="1" dirty="0">
                        <a:latin typeface="Century Gothic" pitchFamily="34" charset="0"/>
                        <a:ea typeface="Calibri"/>
                        <a:cs typeface="Times New Roman"/>
                      </a:endParaRPr>
                    </a:p>
                    <a:p>
                      <a:pPr marL="342900" marR="0" lvl="0" indent="-342900" algn="just">
                        <a:lnSpc>
                          <a:spcPct val="115000"/>
                        </a:lnSpc>
                        <a:spcBef>
                          <a:spcPts val="0"/>
                        </a:spcBef>
                        <a:spcAft>
                          <a:spcPts val="0"/>
                        </a:spcAft>
                        <a:buFont typeface="Symbol"/>
                        <a:buChar char=""/>
                      </a:pPr>
                      <a:r>
                        <a:rPr lang="en-US" sz="1400" b="1" dirty="0">
                          <a:latin typeface="Century Gothic" pitchFamily="34" charset="0"/>
                          <a:ea typeface="Calibri"/>
                          <a:cs typeface="Times New Roman"/>
                        </a:rPr>
                        <a:t>More equity more Confidence</a:t>
                      </a:r>
                      <a:endParaRPr lang="en-US" sz="1100" b="1" dirty="0">
                        <a:latin typeface="Century Gothic" pitchFamily="34" charset="0"/>
                        <a:ea typeface="Calibri"/>
                        <a:cs typeface="Times New Roman"/>
                      </a:endParaRPr>
                    </a:p>
                  </a:txBody>
                  <a:tcPr marL="62416" marR="62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0" algn="just">
                        <a:lnSpc>
                          <a:spcPct val="115000"/>
                        </a:lnSpc>
                        <a:spcBef>
                          <a:spcPts val="0"/>
                        </a:spcBef>
                        <a:spcAft>
                          <a:spcPts val="0"/>
                        </a:spcAft>
                      </a:pPr>
                      <a:endParaRPr lang="en-US" sz="1100" b="1" dirty="0" smtClean="0">
                        <a:latin typeface="Calibri"/>
                        <a:ea typeface="Calibri"/>
                        <a:cs typeface="Times New Roman"/>
                      </a:endParaRPr>
                    </a:p>
                    <a:p>
                      <a:pPr marL="457200" marR="0" algn="just">
                        <a:lnSpc>
                          <a:spcPct val="115000"/>
                        </a:lnSpc>
                        <a:spcBef>
                          <a:spcPts val="0"/>
                        </a:spcBef>
                        <a:spcAft>
                          <a:spcPts val="0"/>
                        </a:spcAft>
                      </a:pPr>
                      <a:endParaRPr lang="en-US" sz="1400" b="1" dirty="0">
                        <a:latin typeface="Century Gothic" pitchFamily="34" charset="0"/>
                        <a:ea typeface="Calibri"/>
                        <a:cs typeface="Times New Roman"/>
                      </a:endParaRPr>
                    </a:p>
                    <a:p>
                      <a:pPr marL="342900" marR="0" lvl="0" indent="-342900" algn="just">
                        <a:lnSpc>
                          <a:spcPct val="115000"/>
                        </a:lnSpc>
                        <a:spcBef>
                          <a:spcPts val="0"/>
                        </a:spcBef>
                        <a:spcAft>
                          <a:spcPts val="0"/>
                        </a:spcAft>
                        <a:buFont typeface="Symbol"/>
                        <a:buChar char=""/>
                      </a:pPr>
                      <a:r>
                        <a:rPr lang="en-US" sz="1400" b="1" dirty="0">
                          <a:latin typeface="Century Gothic" pitchFamily="34" charset="0"/>
                          <a:ea typeface="Calibri"/>
                          <a:cs typeface="Times New Roman"/>
                        </a:rPr>
                        <a:t>Clients can’t </a:t>
                      </a:r>
                      <a:r>
                        <a:rPr lang="en-US" sz="1400" b="1" dirty="0" smtClean="0">
                          <a:latin typeface="Century Gothic" pitchFamily="34" charset="0"/>
                          <a:ea typeface="Calibri"/>
                          <a:cs typeface="Times New Roman"/>
                        </a:rPr>
                        <a:t>repay </a:t>
                      </a:r>
                      <a:r>
                        <a:rPr lang="en-US" sz="1400" b="1" dirty="0">
                          <a:latin typeface="Century Gothic" pitchFamily="34" charset="0"/>
                          <a:ea typeface="Calibri"/>
                          <a:cs typeface="Times New Roman"/>
                        </a:rPr>
                        <a:t>at any time</a:t>
                      </a:r>
                    </a:p>
                    <a:p>
                      <a:pPr marL="342900" marR="0" lvl="0" indent="-342900" algn="just">
                        <a:lnSpc>
                          <a:spcPct val="115000"/>
                        </a:lnSpc>
                        <a:spcBef>
                          <a:spcPts val="0"/>
                        </a:spcBef>
                        <a:spcAft>
                          <a:spcPts val="0"/>
                        </a:spcAft>
                        <a:buFont typeface="Symbol"/>
                        <a:buChar char=""/>
                      </a:pPr>
                      <a:r>
                        <a:rPr lang="en-US" sz="1400" b="1" dirty="0">
                          <a:latin typeface="Century Gothic" pitchFamily="34" charset="0"/>
                          <a:ea typeface="Calibri"/>
                          <a:cs typeface="Times New Roman"/>
                        </a:rPr>
                        <a:t>Loan is </a:t>
                      </a:r>
                      <a:r>
                        <a:rPr lang="en-US" sz="1400" b="1" dirty="0" smtClean="0">
                          <a:latin typeface="Century Gothic" pitchFamily="34" charset="0"/>
                          <a:ea typeface="Calibri"/>
                          <a:cs typeface="Times New Roman"/>
                        </a:rPr>
                        <a:t>structured</a:t>
                      </a:r>
                      <a:r>
                        <a:rPr lang="en-US" sz="1400" b="1" baseline="0" dirty="0" smtClean="0">
                          <a:latin typeface="Century Gothic" pitchFamily="34" charset="0"/>
                          <a:ea typeface="Calibri"/>
                          <a:cs typeface="Times New Roman"/>
                        </a:rPr>
                        <a:t> </a:t>
                      </a:r>
                      <a:r>
                        <a:rPr lang="en-US" sz="1400" b="1" dirty="0" smtClean="0">
                          <a:latin typeface="Century Gothic" pitchFamily="34" charset="0"/>
                          <a:ea typeface="Calibri"/>
                          <a:cs typeface="Times New Roman"/>
                        </a:rPr>
                        <a:t>&amp; </a:t>
                      </a:r>
                      <a:r>
                        <a:rPr lang="en-US" sz="1400" b="1" dirty="0">
                          <a:latin typeface="Century Gothic" pitchFamily="34" charset="0"/>
                          <a:ea typeface="Calibri"/>
                          <a:cs typeface="Times New Roman"/>
                        </a:rPr>
                        <a:t>not as per Client’s Dream</a:t>
                      </a:r>
                    </a:p>
                    <a:p>
                      <a:pPr marL="342900" marR="0" lvl="0" indent="-342900" algn="just">
                        <a:lnSpc>
                          <a:spcPct val="115000"/>
                        </a:lnSpc>
                        <a:spcBef>
                          <a:spcPts val="0"/>
                        </a:spcBef>
                        <a:spcAft>
                          <a:spcPts val="0"/>
                        </a:spcAft>
                        <a:buFont typeface="Symbol"/>
                        <a:buChar char=""/>
                      </a:pPr>
                      <a:r>
                        <a:rPr lang="en-US" sz="1400" b="1" dirty="0">
                          <a:latin typeface="Century Gothic" pitchFamily="34" charset="0"/>
                          <a:ea typeface="Calibri"/>
                          <a:cs typeface="Times New Roman"/>
                        </a:rPr>
                        <a:t>Bigger </a:t>
                      </a:r>
                      <a:r>
                        <a:rPr lang="en-US" sz="1400" b="1" dirty="0" smtClean="0">
                          <a:latin typeface="Century Gothic" pitchFamily="34" charset="0"/>
                          <a:ea typeface="Calibri"/>
                          <a:cs typeface="Times New Roman"/>
                        </a:rPr>
                        <a:t>loan not possible</a:t>
                      </a:r>
                      <a:r>
                        <a:rPr lang="en-US" sz="1400" b="1" baseline="0" dirty="0" smtClean="0">
                          <a:latin typeface="Century Gothic" pitchFamily="34" charset="0"/>
                          <a:ea typeface="Calibri"/>
                          <a:cs typeface="Times New Roman"/>
                        </a:rPr>
                        <a:t> even </a:t>
                      </a:r>
                      <a:r>
                        <a:rPr lang="en-US" sz="1400" b="1" dirty="0" smtClean="0">
                          <a:latin typeface="Century Gothic" pitchFamily="34" charset="0"/>
                          <a:ea typeface="Calibri"/>
                          <a:cs typeface="Times New Roman"/>
                        </a:rPr>
                        <a:t>with collateral</a:t>
                      </a:r>
                    </a:p>
                    <a:p>
                      <a:pPr marL="342900" marR="0" lvl="0" indent="-342900" algn="just">
                        <a:lnSpc>
                          <a:spcPct val="115000"/>
                        </a:lnSpc>
                        <a:spcBef>
                          <a:spcPts val="0"/>
                        </a:spcBef>
                        <a:spcAft>
                          <a:spcPts val="0"/>
                        </a:spcAft>
                        <a:buFont typeface="Symbol"/>
                        <a:buChar char=""/>
                      </a:pPr>
                      <a:endParaRPr lang="en-US" sz="1400" b="1" dirty="0" smtClean="0">
                        <a:latin typeface="Century Gothic" pitchFamily="34" charset="0"/>
                        <a:ea typeface="Calibri"/>
                        <a:cs typeface="Times New Roman"/>
                      </a:endParaRPr>
                    </a:p>
                    <a:p>
                      <a:pPr marL="342900" marR="0" lvl="0" indent="-342900" algn="just">
                        <a:lnSpc>
                          <a:spcPct val="115000"/>
                        </a:lnSpc>
                        <a:spcBef>
                          <a:spcPts val="0"/>
                        </a:spcBef>
                        <a:spcAft>
                          <a:spcPts val="0"/>
                        </a:spcAft>
                        <a:buFont typeface="Symbol"/>
                        <a:buChar char=""/>
                      </a:pPr>
                      <a:r>
                        <a:rPr lang="en-US" sz="1400" b="1" dirty="0" smtClean="0">
                          <a:latin typeface="Century Gothic" pitchFamily="34" charset="0"/>
                          <a:ea typeface="Calibri"/>
                          <a:cs typeface="Times New Roman"/>
                        </a:rPr>
                        <a:t>Less </a:t>
                      </a:r>
                      <a:r>
                        <a:rPr lang="en-US" sz="1400" b="1" dirty="0">
                          <a:latin typeface="Century Gothic" pitchFamily="34" charset="0"/>
                          <a:ea typeface="Calibri"/>
                          <a:cs typeface="Times New Roman"/>
                        </a:rPr>
                        <a:t>flexibility in rules</a:t>
                      </a:r>
                    </a:p>
                    <a:p>
                      <a:pPr marL="342900" marR="0" lvl="0" indent="-342900" algn="just">
                        <a:lnSpc>
                          <a:spcPct val="115000"/>
                        </a:lnSpc>
                        <a:spcBef>
                          <a:spcPts val="0"/>
                        </a:spcBef>
                        <a:spcAft>
                          <a:spcPts val="0"/>
                        </a:spcAft>
                        <a:buFont typeface="Symbol"/>
                        <a:buChar char=""/>
                      </a:pPr>
                      <a:r>
                        <a:rPr lang="en-US" sz="1400" b="1" dirty="0">
                          <a:latin typeface="Century Gothic" pitchFamily="34" charset="0"/>
                          <a:ea typeface="Calibri"/>
                          <a:cs typeface="Times New Roman"/>
                        </a:rPr>
                        <a:t>Clients can’t  save more as per choice</a:t>
                      </a:r>
                    </a:p>
                    <a:p>
                      <a:pPr marL="342900" marR="0" lvl="0" indent="-342900" algn="just">
                        <a:lnSpc>
                          <a:spcPct val="115000"/>
                        </a:lnSpc>
                        <a:spcBef>
                          <a:spcPts val="0"/>
                        </a:spcBef>
                        <a:spcAft>
                          <a:spcPts val="0"/>
                        </a:spcAft>
                        <a:buFont typeface="Symbol"/>
                        <a:buChar char=""/>
                      </a:pPr>
                      <a:r>
                        <a:rPr lang="en-US" sz="1400" b="1" dirty="0">
                          <a:latin typeface="Century Gothic" pitchFamily="34" charset="0"/>
                          <a:ea typeface="Calibri"/>
                          <a:cs typeface="Times New Roman"/>
                        </a:rPr>
                        <a:t>No equity </a:t>
                      </a:r>
                      <a:r>
                        <a:rPr lang="en-US" sz="1400" b="1" dirty="0" smtClean="0">
                          <a:latin typeface="Century Gothic" pitchFamily="34" charset="0"/>
                          <a:ea typeface="Calibri"/>
                          <a:cs typeface="Times New Roman"/>
                        </a:rPr>
                        <a:t>and less confidence</a:t>
                      </a:r>
                      <a:endParaRPr lang="en-US" sz="1400" b="1" dirty="0">
                        <a:latin typeface="Century Gothic" pitchFamily="34" charset="0"/>
                        <a:ea typeface="Calibri"/>
                        <a:cs typeface="Times New Roman"/>
                      </a:endParaRPr>
                    </a:p>
                  </a:txBody>
                  <a:tcPr marL="62416" marR="62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0" y="3657600"/>
            <a:ext cx="9144000" cy="369332"/>
          </a:xfrm>
          <a:prstGeom prst="rect">
            <a:avLst/>
          </a:prstGeom>
          <a:noFill/>
        </p:spPr>
        <p:txBody>
          <a:bodyPr wrap="square" rtlCol="0">
            <a:spAutoFit/>
          </a:bodyPr>
          <a:lstStyle/>
          <a:p>
            <a:pPr algn="ctr"/>
            <a:r>
              <a:rPr lang="en-US" b="1" dirty="0" err="1" smtClean="0">
                <a:solidFill>
                  <a:srgbClr val="C00000"/>
                </a:solidFill>
              </a:rPr>
              <a:t>Organisational</a:t>
            </a:r>
            <a:r>
              <a:rPr lang="en-US" b="1" dirty="0" smtClean="0">
                <a:solidFill>
                  <a:srgbClr val="C00000"/>
                </a:solidFill>
              </a:rPr>
              <a:t>  side</a:t>
            </a:r>
            <a:endParaRPr lang="en-US" b="1" dirty="0">
              <a:solidFill>
                <a:srgbClr val="C00000"/>
              </a:solidFill>
            </a:endParaRPr>
          </a:p>
        </p:txBody>
      </p:sp>
      <p:graphicFrame>
        <p:nvGraphicFramePr>
          <p:cNvPr id="11" name="Table 10"/>
          <p:cNvGraphicFramePr>
            <a:graphicFrameLocks noGrp="1"/>
          </p:cNvGraphicFramePr>
          <p:nvPr>
            <p:extLst>
              <p:ext uri="{D42A27DB-BD31-4B8C-83A1-F6EECF244321}">
                <p14:modId xmlns="" xmlns:p14="http://schemas.microsoft.com/office/powerpoint/2010/main" val="2095507412"/>
              </p:ext>
            </p:extLst>
          </p:nvPr>
        </p:nvGraphicFramePr>
        <p:xfrm>
          <a:off x="1" y="3993881"/>
          <a:ext cx="9144000" cy="3435096"/>
        </p:xfrm>
        <a:graphic>
          <a:graphicData uri="http://schemas.openxmlformats.org/drawingml/2006/table">
            <a:tbl>
              <a:tblPr/>
              <a:tblGrid>
                <a:gridCol w="4538616"/>
                <a:gridCol w="4605384"/>
              </a:tblGrid>
              <a:tr h="3158046">
                <a:tc>
                  <a:txBody>
                    <a:bodyPr/>
                    <a:lstStyle/>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endParaRPr lang="en-US" sz="1400" b="1" dirty="0" smtClean="0">
                        <a:latin typeface="Century Gothic" pitchFamily="34" charset="0"/>
                        <a:ea typeface="Calibri"/>
                        <a:cs typeface="Times New Roman"/>
                      </a:endParaRP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r>
                        <a:rPr lang="en-US" sz="1400" b="1" dirty="0" smtClean="0">
                          <a:latin typeface="Century Gothic" pitchFamily="34" charset="0"/>
                          <a:ea typeface="Calibri"/>
                          <a:cs typeface="Times New Roman"/>
                        </a:rPr>
                        <a:t>Working with</a:t>
                      </a:r>
                      <a:r>
                        <a:rPr lang="en-US" sz="1400" b="1" baseline="0" dirty="0" smtClean="0">
                          <a:latin typeface="Century Gothic" pitchFamily="34" charset="0"/>
                          <a:ea typeface="Calibri"/>
                          <a:cs typeface="Times New Roman"/>
                        </a:rPr>
                        <a:t> </a:t>
                      </a:r>
                      <a:r>
                        <a:rPr lang="en-US" sz="1400" b="1" dirty="0" smtClean="0">
                          <a:latin typeface="Century Gothic" pitchFamily="34" charset="0"/>
                          <a:ea typeface="Calibri"/>
                          <a:cs typeface="Times New Roman"/>
                        </a:rPr>
                        <a:t>Savings </a:t>
                      </a:r>
                    </a:p>
                    <a:p>
                      <a:pPr marL="342900" marR="0" lvl="0" indent="-342900" algn="l" defTabSz="914400" rtl="0" eaLnBrk="1" fontAlgn="auto" latinLnBrk="0" hangingPunct="1">
                        <a:lnSpc>
                          <a:spcPct val="115000"/>
                        </a:lnSpc>
                        <a:spcBef>
                          <a:spcPts val="0"/>
                        </a:spcBef>
                        <a:spcAft>
                          <a:spcPts val="0"/>
                        </a:spcAft>
                        <a:buClrTx/>
                        <a:buSzTx/>
                        <a:buFont typeface="Symbol"/>
                        <a:buNone/>
                        <a:tabLst/>
                        <a:defRPr/>
                      </a:pPr>
                      <a:endParaRPr lang="en-US" sz="1400" b="1" dirty="0" smtClean="0">
                        <a:latin typeface="Century Gothic" pitchFamily="34" charset="0"/>
                        <a:ea typeface="Calibri"/>
                        <a:cs typeface="Times New Roman"/>
                      </a:endParaRPr>
                    </a:p>
                    <a:p>
                      <a:pPr marL="342900" marR="0" lvl="0" indent="-342900" algn="l" defTabSz="914400" rtl="0" eaLnBrk="1" fontAlgn="auto" latinLnBrk="0" hangingPunct="1">
                        <a:lnSpc>
                          <a:spcPct val="115000"/>
                        </a:lnSpc>
                        <a:spcBef>
                          <a:spcPts val="0"/>
                        </a:spcBef>
                        <a:spcAft>
                          <a:spcPts val="0"/>
                        </a:spcAft>
                        <a:buClrTx/>
                        <a:buSzTx/>
                        <a:buFont typeface="Symbol"/>
                        <a:buNone/>
                        <a:tabLst/>
                        <a:defRPr/>
                      </a:pPr>
                      <a:r>
                        <a:rPr lang="en-US" sz="1400" b="1" dirty="0" smtClean="0">
                          <a:latin typeface="Century Gothic" pitchFamily="34" charset="0"/>
                          <a:ea typeface="Calibri"/>
                          <a:cs typeface="Times New Roman"/>
                        </a:rPr>
                        <a:t>        Tailor-made </a:t>
                      </a:r>
                      <a:r>
                        <a:rPr lang="en-US" sz="1400" b="1" dirty="0">
                          <a:latin typeface="Century Gothic" pitchFamily="34" charset="0"/>
                          <a:ea typeface="Calibri"/>
                          <a:cs typeface="Times New Roman"/>
                        </a:rPr>
                        <a:t>as per customer </a:t>
                      </a:r>
                      <a:r>
                        <a:rPr lang="en-US" sz="1400" b="1" dirty="0" smtClean="0">
                          <a:latin typeface="Century Gothic" pitchFamily="34" charset="0"/>
                          <a:ea typeface="Calibri"/>
                          <a:cs typeface="Times New Roman"/>
                        </a:rPr>
                        <a:t>choices    </a:t>
                      </a: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endParaRPr lang="en-US" sz="1400" b="1" dirty="0" smtClean="0">
                        <a:latin typeface="Century Gothic" pitchFamily="34" charset="0"/>
                        <a:ea typeface="Calibri"/>
                        <a:cs typeface="Times New Roman"/>
                      </a:endParaRP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r>
                        <a:rPr lang="en-US" sz="1400" b="1" dirty="0" smtClean="0">
                          <a:latin typeface="Century Gothic" pitchFamily="34" charset="0"/>
                          <a:ea typeface="Calibri"/>
                          <a:cs typeface="Times New Roman"/>
                        </a:rPr>
                        <a:t>Savings </a:t>
                      </a:r>
                      <a:r>
                        <a:rPr lang="en-US" sz="1400" b="1" dirty="0">
                          <a:latin typeface="Century Gothic" pitchFamily="34" charset="0"/>
                          <a:ea typeface="Calibri"/>
                          <a:cs typeface="Times New Roman"/>
                        </a:rPr>
                        <a:t>Based Credit , margin 5% </a:t>
                      </a:r>
                      <a:r>
                        <a:rPr lang="en-US" sz="1400" b="1" dirty="0" smtClean="0">
                          <a:latin typeface="Century Gothic" pitchFamily="34" charset="0"/>
                          <a:ea typeface="Calibri"/>
                          <a:cs typeface="Times New Roman"/>
                        </a:rPr>
                        <a:t> </a:t>
                      </a: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endParaRPr lang="en-US" sz="1400" b="1" dirty="0" smtClean="0">
                        <a:latin typeface="Century Gothic" pitchFamily="34" charset="0"/>
                        <a:ea typeface="Calibri"/>
                        <a:cs typeface="Times New Roman"/>
                      </a:endParaRP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r>
                        <a:rPr lang="en-US" sz="1400" b="1" dirty="0" smtClean="0">
                          <a:latin typeface="Century Gothic" pitchFamily="34" charset="0"/>
                          <a:ea typeface="Calibri"/>
                          <a:cs typeface="Times New Roman"/>
                        </a:rPr>
                        <a:t>Less </a:t>
                      </a:r>
                      <a:r>
                        <a:rPr lang="en-US" sz="1400" b="1" dirty="0">
                          <a:latin typeface="Century Gothic" pitchFamily="34" charset="0"/>
                          <a:ea typeface="Calibri"/>
                          <a:cs typeface="Times New Roman"/>
                        </a:rPr>
                        <a:t>Risk because of </a:t>
                      </a:r>
                      <a:r>
                        <a:rPr lang="en-US" sz="1400" b="1" dirty="0" smtClean="0">
                          <a:latin typeface="Century Gothic" pitchFamily="34" charset="0"/>
                          <a:ea typeface="Calibri"/>
                          <a:cs typeface="Times New Roman"/>
                        </a:rPr>
                        <a:t>Savings/Borrower’s Stake </a:t>
                      </a:r>
                    </a:p>
                    <a:p>
                      <a:pPr marL="342900" marR="0" lvl="0" indent="-342900" algn="l" defTabSz="914400" rtl="0" eaLnBrk="1" fontAlgn="auto" latinLnBrk="0" hangingPunct="1">
                        <a:lnSpc>
                          <a:spcPct val="115000"/>
                        </a:lnSpc>
                        <a:spcBef>
                          <a:spcPts val="0"/>
                        </a:spcBef>
                        <a:spcAft>
                          <a:spcPts val="0"/>
                        </a:spcAft>
                        <a:buClrTx/>
                        <a:buSzTx/>
                        <a:buFont typeface="Symbol"/>
                        <a:buNone/>
                        <a:tabLst/>
                        <a:defRPr/>
                      </a:pPr>
                      <a:endParaRPr lang="en-US" sz="1400" b="1" dirty="0" smtClean="0">
                        <a:latin typeface="Century Gothic" pitchFamily="34" charset="0"/>
                        <a:ea typeface="Calibri"/>
                        <a:cs typeface="Times New Roman"/>
                      </a:endParaRPr>
                    </a:p>
                  </a:txBody>
                  <a:tcPr marL="62416" marR="62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endParaRPr kumimoji="0" lang="en-US" sz="1400" b="1" kern="1200" dirty="0" smtClean="0">
                        <a:solidFill>
                          <a:schemeClr val="tx1"/>
                        </a:solidFill>
                        <a:latin typeface="Century Gothic" pitchFamily="34" charset="0"/>
                        <a:ea typeface="+mn-ea"/>
                        <a:cs typeface="+mn-cs"/>
                      </a:endParaRP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r>
                        <a:rPr kumimoji="0" lang="en-US" sz="1400" b="1" kern="1200" dirty="0" smtClean="0">
                          <a:solidFill>
                            <a:schemeClr val="tx1"/>
                          </a:solidFill>
                          <a:latin typeface="Century Gothic" pitchFamily="34" charset="0"/>
                          <a:ea typeface="+mn-ea"/>
                          <a:cs typeface="+mn-cs"/>
                        </a:rPr>
                        <a:t>Working without Savings</a:t>
                      </a: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endParaRPr kumimoji="0" lang="en-US" sz="1400" b="1" kern="1200" dirty="0" smtClean="0">
                        <a:solidFill>
                          <a:schemeClr val="tx1"/>
                        </a:solidFill>
                        <a:latin typeface="Century Gothic" pitchFamily="34" charset="0"/>
                        <a:ea typeface="+mn-ea"/>
                        <a:cs typeface="+mn-cs"/>
                      </a:endParaRP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r>
                        <a:rPr kumimoji="0" lang="en-US" sz="1400" b="1" kern="1200" dirty="0" smtClean="0">
                          <a:solidFill>
                            <a:schemeClr val="tx1"/>
                          </a:solidFill>
                          <a:latin typeface="Century Gothic" pitchFamily="34" charset="0"/>
                          <a:ea typeface="+mn-ea"/>
                          <a:cs typeface="+mn-cs"/>
                        </a:rPr>
                        <a:t>Readymade</a:t>
                      </a:r>
                      <a:r>
                        <a:rPr kumimoji="0" lang="en-US" sz="1400" b="1" kern="1200" baseline="0" dirty="0" smtClean="0">
                          <a:solidFill>
                            <a:schemeClr val="tx1"/>
                          </a:solidFill>
                          <a:latin typeface="Century Gothic" pitchFamily="34" charset="0"/>
                          <a:ea typeface="+mn-ea"/>
                          <a:cs typeface="+mn-cs"/>
                        </a:rPr>
                        <a:t> - </a:t>
                      </a:r>
                      <a:r>
                        <a:rPr kumimoji="0" lang="en-US" sz="1400" b="1" kern="1200" dirty="0" smtClean="0">
                          <a:solidFill>
                            <a:schemeClr val="tx1"/>
                          </a:solidFill>
                          <a:latin typeface="Century Gothic" pitchFamily="34" charset="0"/>
                          <a:ea typeface="+mn-ea"/>
                          <a:cs typeface="+mn-cs"/>
                        </a:rPr>
                        <a:t> as per structured loan</a:t>
                      </a:r>
                    </a:p>
                    <a:p>
                      <a:pPr marL="342900" marR="0" lvl="0" indent="-342900" algn="l" defTabSz="914400" rtl="0" eaLnBrk="1" fontAlgn="auto" latinLnBrk="0" hangingPunct="1">
                        <a:lnSpc>
                          <a:spcPct val="115000"/>
                        </a:lnSpc>
                        <a:spcBef>
                          <a:spcPts val="0"/>
                        </a:spcBef>
                        <a:spcAft>
                          <a:spcPts val="0"/>
                        </a:spcAft>
                        <a:buClrTx/>
                        <a:buSzTx/>
                        <a:buFont typeface="Symbol"/>
                        <a:buNone/>
                        <a:tabLst/>
                        <a:defRPr/>
                      </a:pPr>
                      <a:endParaRPr kumimoji="0" lang="en-US" sz="1400" b="1" kern="1200" dirty="0" smtClean="0">
                        <a:solidFill>
                          <a:schemeClr val="tx1"/>
                        </a:solidFill>
                        <a:latin typeface="Century Gothic" pitchFamily="34" charset="0"/>
                        <a:ea typeface="+mn-ea"/>
                        <a:cs typeface="+mn-cs"/>
                      </a:endParaRP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r>
                        <a:rPr kumimoji="0" lang="en-US" sz="1400" b="1" kern="1200" dirty="0" smtClean="0">
                          <a:solidFill>
                            <a:schemeClr val="tx1"/>
                          </a:solidFill>
                          <a:latin typeface="Century Gothic" pitchFamily="34" charset="0"/>
                          <a:ea typeface="+mn-ea"/>
                          <a:cs typeface="+mn-cs"/>
                        </a:rPr>
                        <a:t>Borrowing based credit with margin less  5%</a:t>
                      </a: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endParaRPr kumimoji="0" lang="en-US" sz="1400" b="1" kern="1200" dirty="0" smtClean="0">
                        <a:solidFill>
                          <a:schemeClr val="tx1"/>
                        </a:solidFill>
                        <a:latin typeface="Century Gothic" pitchFamily="34" charset="0"/>
                        <a:ea typeface="+mn-ea"/>
                        <a:cs typeface="+mn-cs"/>
                      </a:endParaRP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r>
                        <a:rPr kumimoji="0" lang="en-US" sz="1400" b="1" kern="1200" dirty="0" smtClean="0">
                          <a:solidFill>
                            <a:schemeClr val="tx1"/>
                          </a:solidFill>
                          <a:latin typeface="Century Gothic" pitchFamily="34" charset="0"/>
                          <a:ea typeface="+mn-ea"/>
                          <a:cs typeface="+mn-cs"/>
                        </a:rPr>
                        <a:t>More risk,  absence of Savings/borrower’s Stake</a:t>
                      </a:r>
                    </a:p>
                    <a:p>
                      <a:pPr marL="342900" marR="0" lvl="0" indent="-342900" algn="l" defTabSz="914400" rtl="0" eaLnBrk="1" fontAlgn="auto" latinLnBrk="0" hangingPunct="1">
                        <a:lnSpc>
                          <a:spcPct val="115000"/>
                        </a:lnSpc>
                        <a:spcBef>
                          <a:spcPts val="0"/>
                        </a:spcBef>
                        <a:spcAft>
                          <a:spcPts val="0"/>
                        </a:spcAft>
                        <a:buClrTx/>
                        <a:buSzTx/>
                        <a:buFont typeface="Symbol"/>
                        <a:buNone/>
                        <a:tabLst/>
                        <a:defRPr/>
                      </a:pPr>
                      <a:endParaRPr kumimoji="0" lang="en-US" sz="1400" b="1" kern="1200" dirty="0" smtClean="0">
                        <a:solidFill>
                          <a:schemeClr val="tx1"/>
                        </a:solidFill>
                        <a:latin typeface="Century Gothic" pitchFamily="34" charset="0"/>
                        <a:ea typeface="+mn-ea"/>
                        <a:cs typeface="+mn-cs"/>
                      </a:endParaRP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endParaRPr kumimoji="0" lang="en-US" sz="1400" b="1" kern="1200" dirty="0" smtClean="0">
                        <a:solidFill>
                          <a:schemeClr val="tx1"/>
                        </a:solidFill>
                        <a:latin typeface="Century Gothic" pitchFamily="34" charset="0"/>
                        <a:ea typeface="+mn-ea"/>
                        <a:cs typeface="+mn-cs"/>
                      </a:endParaRP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endParaRPr lang="en-US" sz="1400" b="1" dirty="0" smtClean="0">
                        <a:latin typeface="Century Gothic" pitchFamily="34" charset="0"/>
                        <a:ea typeface="Calibri"/>
                        <a:cs typeface="Times New Roman"/>
                      </a:endParaRP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endParaRPr kumimoji="0" lang="en-US" sz="1400" b="1" kern="1200" dirty="0" smtClean="0">
                        <a:solidFill>
                          <a:schemeClr val="tx1"/>
                        </a:solidFill>
                        <a:latin typeface="Century Gothic" pitchFamily="34" charset="0"/>
                        <a:ea typeface="+mn-ea"/>
                        <a:cs typeface="+mn-cs"/>
                      </a:endParaRP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endParaRPr kumimoji="0" lang="en-US" sz="1400" b="1" kern="1200" dirty="0" smtClean="0">
                        <a:solidFill>
                          <a:schemeClr val="tx1"/>
                        </a:solidFill>
                        <a:latin typeface="Century Gothic" pitchFamily="34" charset="0"/>
                        <a:ea typeface="+mn-ea"/>
                        <a:cs typeface="+mn-cs"/>
                      </a:endParaRP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endParaRPr kumimoji="0" lang="en-US" sz="1400" b="1" kern="1200" dirty="0" smtClean="0">
                        <a:solidFill>
                          <a:schemeClr val="tx1"/>
                        </a:solidFill>
                        <a:latin typeface="Century Gothic" pitchFamily="34" charset="0"/>
                        <a:ea typeface="+mn-ea"/>
                        <a:cs typeface="+mn-cs"/>
                      </a:endParaRPr>
                    </a:p>
                  </a:txBody>
                  <a:tcPr marL="62416" marR="62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algn="ctr"/>
            <a:r>
              <a:rPr lang="en-US" u="sng" dirty="0" smtClean="0"/>
              <a:t>Case study: Success Stories</a:t>
            </a:r>
            <a:endParaRPr lang="en-IN" u="sng" dirty="0"/>
          </a:p>
        </p:txBody>
      </p:sp>
      <p:sp>
        <p:nvSpPr>
          <p:cNvPr id="3" name="Content Placeholder 2"/>
          <p:cNvSpPr>
            <a:spLocks noGrp="1"/>
          </p:cNvSpPr>
          <p:nvPr>
            <p:ph idx="1"/>
          </p:nvPr>
        </p:nvSpPr>
        <p:spPr>
          <a:xfrm>
            <a:off x="0" y="1447800"/>
            <a:ext cx="9144000" cy="4876800"/>
          </a:xfrm>
        </p:spPr>
        <p:txBody>
          <a:bodyPr>
            <a:normAutofit fontScale="25000" lnSpcReduction="20000"/>
          </a:bodyPr>
          <a:lstStyle/>
          <a:p>
            <a:endParaRPr lang="en-US" sz="7200" dirty="0" smtClean="0"/>
          </a:p>
          <a:p>
            <a:endParaRPr lang="en-US" sz="7200" dirty="0"/>
          </a:p>
          <a:p>
            <a:r>
              <a:rPr lang="en-US" sz="7200" dirty="0" smtClean="0"/>
              <a:t>Name Of the client  : </a:t>
            </a:r>
            <a:r>
              <a:rPr lang="en-US" sz="7200" dirty="0" err="1" smtClean="0"/>
              <a:t>Subhra</a:t>
            </a:r>
            <a:r>
              <a:rPr lang="en-US" sz="7200" dirty="0" smtClean="0"/>
              <a:t> </a:t>
            </a:r>
            <a:r>
              <a:rPr lang="en-US" sz="7200" dirty="0" err="1" smtClean="0"/>
              <a:t>Naskar</a:t>
            </a:r>
            <a:r>
              <a:rPr lang="en-US" sz="7200" dirty="0" smtClean="0"/>
              <a:t> ( Group Leader); Age: 51 Yrs.</a:t>
            </a:r>
            <a:endParaRPr lang="en-IN" sz="7200" dirty="0" smtClean="0"/>
          </a:p>
          <a:p>
            <a:r>
              <a:rPr lang="en-US" sz="7200" dirty="0" smtClean="0"/>
              <a:t>Occupation               : </a:t>
            </a:r>
            <a:r>
              <a:rPr lang="en-US" sz="7200" dirty="0" err="1" smtClean="0"/>
              <a:t>Saree</a:t>
            </a:r>
            <a:r>
              <a:rPr lang="en-US" sz="7200" dirty="0" smtClean="0"/>
              <a:t> Business; Loan Cycle: 7 of Rs.15,000/-</a:t>
            </a:r>
            <a:endParaRPr lang="en-IN" sz="7200" dirty="0" smtClean="0"/>
          </a:p>
          <a:p>
            <a:r>
              <a:rPr lang="en-US" sz="7200" dirty="0" smtClean="0"/>
              <a:t>Branch :      </a:t>
            </a:r>
            <a:r>
              <a:rPr lang="en-US" sz="7200" dirty="0" err="1" smtClean="0"/>
              <a:t>Laxmikanta</a:t>
            </a:r>
            <a:r>
              <a:rPr lang="en-US" sz="7200" dirty="0" smtClean="0"/>
              <a:t> </a:t>
            </a:r>
            <a:r>
              <a:rPr lang="en-US" sz="7200" dirty="0" err="1" smtClean="0"/>
              <a:t>Pur</a:t>
            </a:r>
            <a:r>
              <a:rPr lang="en-US" sz="7200" dirty="0" smtClean="0"/>
              <a:t>      </a:t>
            </a:r>
            <a:r>
              <a:rPr lang="en-US" sz="7200" b="1" dirty="0"/>
              <a:t>A</a:t>
            </a:r>
            <a:r>
              <a:rPr lang="en-US" sz="7200" b="1" dirty="0" smtClean="0"/>
              <a:t>verage income  6000-7000/-p.m</a:t>
            </a:r>
            <a:r>
              <a:rPr lang="en-US" sz="7200" dirty="0" smtClean="0"/>
              <a:t>.</a:t>
            </a:r>
          </a:p>
          <a:p>
            <a:pPr>
              <a:buNone/>
            </a:pPr>
            <a:endParaRPr lang="en-US" sz="7200" dirty="0" smtClean="0"/>
          </a:p>
          <a:p>
            <a:pPr algn="just"/>
            <a:r>
              <a:rPr lang="en-US" sz="7200" b="1" dirty="0" smtClean="0"/>
              <a:t> </a:t>
            </a:r>
            <a:r>
              <a:rPr lang="en-US" sz="7200" b="1" dirty="0"/>
              <a:t>F</a:t>
            </a:r>
            <a:r>
              <a:rPr lang="en-US" sz="7200" b="1" dirty="0" smtClean="0"/>
              <a:t>irst loan of Rs. 5000/- seven years ago </a:t>
            </a:r>
            <a:r>
              <a:rPr lang="en-US" sz="7200" dirty="0" smtClean="0"/>
              <a:t>to start a small </a:t>
            </a:r>
            <a:r>
              <a:rPr lang="en-US" sz="7200" dirty="0" err="1" smtClean="0"/>
              <a:t>Saree</a:t>
            </a:r>
            <a:r>
              <a:rPr lang="en-US" sz="7200" dirty="0" smtClean="0"/>
              <a:t> )  business from her house. </a:t>
            </a:r>
          </a:p>
          <a:p>
            <a:pPr algn="just"/>
            <a:r>
              <a:rPr lang="en-US" sz="7200" dirty="0" smtClean="0"/>
              <a:t>Then she started expanding her business. Later on she took loans in several times for several purposes like </a:t>
            </a:r>
            <a:r>
              <a:rPr lang="en-US" sz="7200" b="1" dirty="0" smtClean="0"/>
              <a:t>tailoring machine purchase</a:t>
            </a:r>
            <a:r>
              <a:rPr lang="en-US" sz="7200" dirty="0" smtClean="0"/>
              <a:t>, raw material purchase etc .Gradually the income from the business increased and she made an individual identity in her family by contributing in the monthly expenses . She brings up her two daughters. The increased income has helped her to </a:t>
            </a:r>
            <a:r>
              <a:rPr lang="en-US" sz="7200" b="1" dirty="0" smtClean="0"/>
              <a:t>make two monthly savings a/c also with VSSU </a:t>
            </a:r>
            <a:r>
              <a:rPr lang="en-US" sz="7200" dirty="0" smtClean="0"/>
              <a:t>and to marry off her elder daughter .After repaying of the previous loans recently she has taken </a:t>
            </a:r>
            <a:r>
              <a:rPr lang="en-US" sz="7200" b="1" dirty="0" smtClean="0"/>
              <a:t>a loan Rs 15000/-</a:t>
            </a:r>
            <a:r>
              <a:rPr lang="en-US" sz="7200" dirty="0" smtClean="0"/>
              <a:t>for </a:t>
            </a:r>
            <a:r>
              <a:rPr lang="en-US" sz="7200" b="1" dirty="0" smtClean="0"/>
              <a:t>repairing their auto rickshaw, </a:t>
            </a:r>
            <a:r>
              <a:rPr lang="en-US" sz="7200" dirty="0" smtClean="0"/>
              <a:t>which helped her son to become financially established. VSSU has made another self dependant Youth. Initially her Family was not able to send her daughter to school but later on as her income increased she was able to send her daughters to school for education. </a:t>
            </a:r>
            <a:r>
              <a:rPr lang="en-US" sz="7200" b="1" dirty="0" smtClean="0"/>
              <a:t>Thus VSSU is helping to the community to become self reliant.</a:t>
            </a:r>
            <a:endParaRPr lang="en-IN" sz="7200" b="1" dirty="0" smtClean="0"/>
          </a:p>
          <a:p>
            <a:r>
              <a:rPr lang="en-US" sz="7200" dirty="0" smtClean="0"/>
              <a:t>                                                </a:t>
            </a:r>
            <a:endParaRPr lang="en-IN" sz="7200" dirty="0" smtClean="0"/>
          </a:p>
          <a:p>
            <a:r>
              <a:rPr lang="en-US" sz="7200" dirty="0" smtClean="0"/>
              <a:t>                                                          </a:t>
            </a:r>
            <a:endParaRPr lang="en-IN" sz="7200" dirty="0" smtClean="0"/>
          </a:p>
          <a:p>
            <a:r>
              <a:rPr lang="en-US" sz="7200" dirty="0" smtClean="0"/>
              <a:t> </a:t>
            </a:r>
            <a:endParaRPr lang="en-IN" sz="7200" dirty="0" smtClean="0"/>
          </a:p>
          <a:p>
            <a:r>
              <a:rPr lang="en-US" dirty="0" smtClean="0"/>
              <a:t> </a:t>
            </a:r>
            <a:endParaRPr lang="en-IN" dirty="0" smtClean="0"/>
          </a:p>
          <a:p>
            <a:r>
              <a:rPr lang="en-US" dirty="0" smtClean="0"/>
              <a:t> </a:t>
            </a:r>
            <a:endParaRPr lang="en-IN" dirty="0" smtClean="0"/>
          </a:p>
          <a:p>
            <a:r>
              <a:rPr lang="en-US" dirty="0" smtClean="0"/>
              <a:t> </a:t>
            </a:r>
            <a:endParaRPr lang="en-IN" dirty="0" smtClean="0"/>
          </a:p>
          <a:p>
            <a:r>
              <a:rPr lang="en-US" dirty="0" smtClean="0"/>
              <a:t> </a:t>
            </a:r>
            <a:endParaRPr lang="en-IN" dirty="0" smtClean="0"/>
          </a:p>
          <a:p>
            <a:r>
              <a:rPr lang="en-US" dirty="0" smtClean="0"/>
              <a:t> </a:t>
            </a:r>
            <a:endParaRPr lang="en-IN" dirty="0" smtClean="0"/>
          </a:p>
          <a:p>
            <a:r>
              <a:rPr lang="en-US" dirty="0" smtClean="0"/>
              <a:t> </a:t>
            </a:r>
            <a:endParaRPr lang="en-IN" dirty="0" smtClean="0"/>
          </a:p>
          <a:p>
            <a:r>
              <a:rPr lang="en-US" dirty="0" smtClean="0"/>
              <a:t> </a:t>
            </a:r>
            <a:endParaRPr lang="en-IN" dirty="0" smtClean="0"/>
          </a:p>
          <a:p>
            <a:r>
              <a:rPr lang="en-US" dirty="0" smtClean="0"/>
              <a:t> </a:t>
            </a:r>
            <a:endParaRPr lang="en-IN" dirty="0" smtClean="0"/>
          </a:p>
          <a:p>
            <a:r>
              <a:rPr lang="en-US" dirty="0" smtClean="0"/>
              <a:t> </a:t>
            </a:r>
            <a:endParaRPr lang="en-IN" dirty="0" smtClean="0"/>
          </a:p>
          <a:p>
            <a:r>
              <a:rPr lang="en-US" dirty="0" smtClean="0"/>
              <a:t> </a:t>
            </a:r>
            <a:endParaRPr lang="en-IN" dirty="0" smtClean="0"/>
          </a:p>
          <a:p>
            <a:r>
              <a:rPr lang="en-US" dirty="0" smtClean="0"/>
              <a:t> </a:t>
            </a:r>
            <a:endParaRPr lang="en-IN" dirty="0"/>
          </a:p>
        </p:txBody>
      </p:sp>
      <p:pic>
        <p:nvPicPr>
          <p:cNvPr id="4" name="Picture 3" descr="D:\VSSU\Shuvra Naskar.jpg"/>
          <p:cNvPicPr/>
          <p:nvPr/>
        </p:nvPicPr>
        <p:blipFill>
          <a:blip r:embed="rId2" cstate="print"/>
          <a:srcRect/>
          <a:stretch>
            <a:fillRect/>
          </a:stretch>
        </p:blipFill>
        <p:spPr bwMode="auto">
          <a:xfrm>
            <a:off x="7086600" y="1447800"/>
            <a:ext cx="1453871" cy="15876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Autofit/>
          </a:bodyPr>
          <a:lstStyle/>
          <a:p>
            <a:pPr algn="ctr"/>
            <a:r>
              <a:rPr lang="en-US" sz="2800" dirty="0" smtClean="0"/>
              <a:t/>
            </a:r>
            <a:br>
              <a:rPr lang="en-US" sz="2800" dirty="0" smtClean="0"/>
            </a:br>
            <a:r>
              <a:rPr lang="en-US" sz="2400" u="sng" dirty="0">
                <a:solidFill>
                  <a:srgbClr val="C00000"/>
                </a:solidFill>
                <a:latin typeface="Century Gothic" pitchFamily="34" charset="0"/>
              </a:rPr>
              <a:t>S</a:t>
            </a:r>
            <a:r>
              <a:rPr lang="en-US" sz="2400" u="sng" dirty="0" smtClean="0">
                <a:solidFill>
                  <a:srgbClr val="C00000"/>
                </a:solidFill>
                <a:latin typeface="Century Gothic" pitchFamily="34" charset="0"/>
              </a:rPr>
              <a:t>tarted  Livelihood Promotion to Strengthen Micro credit</a:t>
            </a:r>
            <a:endParaRPr lang="en-US" sz="2400" u="sng" dirty="0">
              <a:solidFill>
                <a:srgbClr val="C00000"/>
              </a:solidFill>
              <a:latin typeface="Century Gothic" pitchFamily="34" charset="0"/>
            </a:endParaRPr>
          </a:p>
        </p:txBody>
      </p:sp>
      <p:sp>
        <p:nvSpPr>
          <p:cNvPr id="3" name="Content Placeholder 2"/>
          <p:cNvSpPr>
            <a:spLocks noGrp="1"/>
          </p:cNvSpPr>
          <p:nvPr>
            <p:ph idx="1"/>
          </p:nvPr>
        </p:nvSpPr>
        <p:spPr>
          <a:xfrm>
            <a:off x="0" y="1066800"/>
            <a:ext cx="9144000" cy="5791200"/>
          </a:xfrm>
        </p:spPr>
        <p:txBody>
          <a:bodyPr>
            <a:normAutofit/>
          </a:bodyPr>
          <a:lstStyle/>
          <a:p>
            <a:r>
              <a:rPr lang="en-US" sz="2400" dirty="0" smtClean="0">
                <a:latin typeface="Goudy Old Style" pitchFamily="18" charset="0"/>
              </a:rPr>
              <a:t>Eco-Tourism program </a:t>
            </a:r>
          </a:p>
          <a:p>
            <a:r>
              <a:rPr lang="en-US" sz="2400" dirty="0" smtClean="0">
                <a:latin typeface="Goudy Old Style" pitchFamily="18" charset="0"/>
              </a:rPr>
              <a:t>40 Acres Canal (leased from State Govt.) for fishery, duck cultivation</a:t>
            </a:r>
          </a:p>
          <a:p>
            <a:pPr>
              <a:buNone/>
            </a:pPr>
            <a:r>
              <a:rPr lang="en-US" sz="2400" dirty="0" smtClean="0">
                <a:latin typeface="Goudy Old Style" pitchFamily="18" charset="0"/>
              </a:rPr>
              <a:t>     &amp; water for single to multi-cropping.</a:t>
            </a:r>
          </a:p>
          <a:p>
            <a:endParaRPr lang="en-US" sz="2400" dirty="0" smtClean="0">
              <a:latin typeface="Goudy Old Style" pitchFamily="18" charset="0"/>
            </a:endParaRPr>
          </a:p>
          <a:p>
            <a:endParaRPr lang="en-US" sz="2400" dirty="0" smtClean="0">
              <a:latin typeface="Goudy Old Style" pitchFamily="18" charset="0"/>
            </a:endParaRPr>
          </a:p>
          <a:p>
            <a:endParaRPr lang="en-US" sz="2400" dirty="0" smtClean="0">
              <a:latin typeface="Goudy Old Style" pitchFamily="18" charset="0"/>
            </a:endParaRPr>
          </a:p>
          <a:p>
            <a:endParaRPr lang="en-US" sz="2400" dirty="0" smtClean="0">
              <a:latin typeface="Goudy Old Style" pitchFamily="18" charset="0"/>
            </a:endParaRPr>
          </a:p>
          <a:p>
            <a:pPr>
              <a:buNone/>
            </a:pPr>
            <a:endParaRPr lang="en-US" sz="2400" dirty="0" smtClean="0">
              <a:latin typeface="Goudy Old Style" pitchFamily="18" charset="0"/>
            </a:endParaRPr>
          </a:p>
          <a:p>
            <a:endParaRPr lang="en-US" sz="2400" dirty="0" smtClean="0">
              <a:latin typeface="Goudy Old Style" pitchFamily="18" charset="0"/>
            </a:endParaRPr>
          </a:p>
          <a:p>
            <a:endParaRPr lang="en-US" sz="2400" dirty="0" smtClean="0">
              <a:latin typeface="Goudy Old Style" pitchFamily="18" charset="0"/>
            </a:endParaRPr>
          </a:p>
          <a:p>
            <a:endParaRPr lang="en-US" sz="2400" dirty="0" smtClean="0">
              <a:latin typeface="Goudy Old Style" pitchFamily="18" charset="0"/>
            </a:endParaRPr>
          </a:p>
          <a:p>
            <a:endParaRPr lang="en-US" sz="2400" dirty="0" smtClean="0">
              <a:latin typeface="Goudy Old Style" pitchFamily="18" charset="0"/>
            </a:endParaRPr>
          </a:p>
          <a:p>
            <a:endParaRPr lang="en-US" sz="2400" dirty="0" smtClean="0">
              <a:latin typeface="Goudy Old Style" pitchFamily="18" charset="0"/>
            </a:endParaRPr>
          </a:p>
          <a:p>
            <a:endParaRPr lang="en-US" sz="2400" dirty="0" smtClean="0">
              <a:latin typeface="Goudy Old Style" pitchFamily="18" charset="0"/>
            </a:endParaRPr>
          </a:p>
          <a:p>
            <a:endParaRPr lang="en-US" sz="2400" dirty="0" smtClean="0">
              <a:latin typeface="Goudy Old Style" pitchFamily="18" charset="0"/>
            </a:endParaRPr>
          </a:p>
          <a:p>
            <a:endParaRPr lang="en-US" sz="2400" dirty="0" smtClean="0">
              <a:latin typeface="Goudy Old Style" pitchFamily="18" charset="0"/>
            </a:endParaRPr>
          </a:p>
          <a:p>
            <a:endParaRPr lang="en-US" sz="2400" dirty="0" smtClean="0">
              <a:latin typeface="Goudy Old Style" pitchFamily="18" charset="0"/>
            </a:endParaRPr>
          </a:p>
          <a:p>
            <a:endParaRPr lang="en-US" sz="2400" dirty="0" smtClean="0">
              <a:latin typeface="Goudy Old Style" pitchFamily="18" charset="0"/>
            </a:endParaRPr>
          </a:p>
          <a:p>
            <a:endParaRPr lang="en-US" dirty="0"/>
          </a:p>
        </p:txBody>
      </p:sp>
      <p:pic>
        <p:nvPicPr>
          <p:cNvPr id="4" name="Picture 7" descr="C:\Documents and Settings\darpan\Desktop\presentation\2_7_2.jpg"/>
          <p:cNvPicPr>
            <a:picLocks noChangeAspect="1" noChangeArrowheads="1"/>
          </p:cNvPicPr>
          <p:nvPr/>
        </p:nvPicPr>
        <p:blipFill>
          <a:blip r:embed="rId3" cstate="print"/>
          <a:srcRect/>
          <a:stretch>
            <a:fillRect/>
          </a:stretch>
        </p:blipFill>
        <p:spPr bwMode="auto">
          <a:xfrm>
            <a:off x="4648200" y="2971800"/>
            <a:ext cx="2133600" cy="129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3"/>
          <p:cNvPicPr>
            <a:picLocks noChangeAspect="1" noChangeArrowheads="1"/>
          </p:cNvPicPr>
          <p:nvPr/>
        </p:nvPicPr>
        <p:blipFill>
          <a:blip r:embed="rId4" cstate="print"/>
          <a:srcRect/>
          <a:stretch>
            <a:fillRect/>
          </a:stretch>
        </p:blipFill>
        <p:spPr bwMode="auto">
          <a:xfrm>
            <a:off x="2514600" y="5181600"/>
            <a:ext cx="2133600"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F:\old pics\Cammi departure 032.jpg"/>
          <p:cNvPicPr>
            <a:picLocks noChangeAspect="1" noChangeArrowheads="1"/>
          </p:cNvPicPr>
          <p:nvPr/>
        </p:nvPicPr>
        <p:blipFill>
          <a:blip r:embed="rId5" cstate="print"/>
          <a:srcRect/>
          <a:stretch>
            <a:fillRect/>
          </a:stretch>
        </p:blipFill>
        <p:spPr bwMode="auto">
          <a:xfrm>
            <a:off x="2362200" y="2895600"/>
            <a:ext cx="2209800"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F:\Documents\Vssu Documents\Documents imp\VSSU  &amp; ITS ACTIVITIES\A7 Handicraft Training for women in Oceannic Library.jpg"/>
          <p:cNvPicPr/>
          <p:nvPr/>
        </p:nvPicPr>
        <p:blipFill>
          <a:blip r:embed="rId6" cstate="print"/>
          <a:srcRect/>
          <a:stretch>
            <a:fillRect/>
          </a:stretch>
        </p:blipFill>
        <p:spPr bwMode="auto">
          <a:xfrm>
            <a:off x="7086600" y="5181600"/>
            <a:ext cx="2057400"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descr="H:\Library CLRC Report\IMG_0090.JPG"/>
          <p:cNvPicPr/>
          <p:nvPr/>
        </p:nvPicPr>
        <p:blipFill>
          <a:blip r:embed="rId7" cstate="print"/>
          <a:srcRect t="15920"/>
          <a:stretch>
            <a:fillRect/>
          </a:stretch>
        </p:blipFill>
        <p:spPr bwMode="auto">
          <a:xfrm>
            <a:off x="152400" y="5181600"/>
            <a:ext cx="2209800"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5" descr="C:\Documents and Settings\MIS\Desktop\new IBC\IMG_3296.JPG"/>
          <p:cNvPicPr>
            <a:picLocks noChangeAspect="1" noChangeArrowheads="1"/>
          </p:cNvPicPr>
          <p:nvPr/>
        </p:nvPicPr>
        <p:blipFill>
          <a:blip r:embed="rId8" cstate="print"/>
          <a:srcRect/>
          <a:stretch>
            <a:fillRect/>
          </a:stretch>
        </p:blipFill>
        <p:spPr bwMode="auto">
          <a:xfrm>
            <a:off x="6858000" y="3048000"/>
            <a:ext cx="2133601"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F:\Pictures to add\Our SHG member.JPG"/>
          <p:cNvPicPr>
            <a:picLocks noChangeAspect="1" noChangeArrowheads="1"/>
          </p:cNvPicPr>
          <p:nvPr/>
        </p:nvPicPr>
        <p:blipFill>
          <a:blip r:embed="rId9" cstate="print"/>
          <a:srcRect/>
          <a:stretch>
            <a:fillRect/>
          </a:stretch>
        </p:blipFill>
        <p:spPr bwMode="auto">
          <a:xfrm>
            <a:off x="152400" y="2895600"/>
            <a:ext cx="2057400"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3" descr="G:\Website Upgradation Apr 2012\IMG_7998.jpg"/>
          <p:cNvPicPr>
            <a:picLocks noChangeAspect="1" noChangeArrowheads="1"/>
          </p:cNvPicPr>
          <p:nvPr/>
        </p:nvPicPr>
        <p:blipFill>
          <a:blip r:embed="rId10" cstate="print"/>
          <a:srcRect/>
          <a:stretch>
            <a:fillRect/>
          </a:stretch>
        </p:blipFill>
        <p:spPr bwMode="auto">
          <a:xfrm>
            <a:off x="4800600" y="5181600"/>
            <a:ext cx="2133600"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TextBox 15"/>
          <p:cNvSpPr txBox="1"/>
          <p:nvPr/>
        </p:nvSpPr>
        <p:spPr>
          <a:xfrm>
            <a:off x="0" y="4267200"/>
            <a:ext cx="2209800" cy="369332"/>
          </a:xfrm>
          <a:prstGeom prst="rect">
            <a:avLst/>
          </a:prstGeom>
          <a:noFill/>
        </p:spPr>
        <p:txBody>
          <a:bodyPr wrap="square" rtlCol="0">
            <a:spAutoFit/>
          </a:bodyPr>
          <a:lstStyle/>
          <a:p>
            <a:pPr algn="ctr"/>
            <a:r>
              <a:rPr lang="en-US" dirty="0" smtClean="0"/>
              <a:t>Poultry</a:t>
            </a:r>
            <a:endParaRPr lang="en-IN" dirty="0"/>
          </a:p>
        </p:txBody>
      </p:sp>
      <p:sp>
        <p:nvSpPr>
          <p:cNvPr id="17" name="TextBox 16"/>
          <p:cNvSpPr txBox="1"/>
          <p:nvPr/>
        </p:nvSpPr>
        <p:spPr>
          <a:xfrm>
            <a:off x="2362200" y="4267200"/>
            <a:ext cx="2209800" cy="369332"/>
          </a:xfrm>
          <a:prstGeom prst="rect">
            <a:avLst/>
          </a:prstGeom>
          <a:noFill/>
        </p:spPr>
        <p:txBody>
          <a:bodyPr wrap="square" rtlCol="0">
            <a:spAutoFit/>
          </a:bodyPr>
          <a:lstStyle/>
          <a:p>
            <a:pPr algn="ctr"/>
            <a:r>
              <a:rPr lang="en-US" dirty="0" smtClean="0"/>
              <a:t>Fish cultivation</a:t>
            </a:r>
            <a:endParaRPr lang="en-IN" dirty="0"/>
          </a:p>
        </p:txBody>
      </p:sp>
      <p:sp>
        <p:nvSpPr>
          <p:cNvPr id="18" name="TextBox 17"/>
          <p:cNvSpPr txBox="1"/>
          <p:nvPr/>
        </p:nvSpPr>
        <p:spPr>
          <a:xfrm>
            <a:off x="4648200" y="4267200"/>
            <a:ext cx="2209800" cy="369332"/>
          </a:xfrm>
          <a:prstGeom prst="rect">
            <a:avLst/>
          </a:prstGeom>
          <a:noFill/>
        </p:spPr>
        <p:txBody>
          <a:bodyPr wrap="square" rtlCol="0">
            <a:spAutoFit/>
          </a:bodyPr>
          <a:lstStyle/>
          <a:p>
            <a:pPr algn="ctr"/>
            <a:r>
              <a:rPr lang="en-US" dirty="0" smtClean="0"/>
              <a:t>Nursery prog</a:t>
            </a:r>
            <a:endParaRPr lang="en-IN" dirty="0"/>
          </a:p>
        </p:txBody>
      </p:sp>
      <p:sp>
        <p:nvSpPr>
          <p:cNvPr id="19" name="TextBox 18"/>
          <p:cNvSpPr txBox="1"/>
          <p:nvPr/>
        </p:nvSpPr>
        <p:spPr>
          <a:xfrm>
            <a:off x="6934200" y="4267200"/>
            <a:ext cx="2209800" cy="369332"/>
          </a:xfrm>
          <a:prstGeom prst="rect">
            <a:avLst/>
          </a:prstGeom>
          <a:noFill/>
        </p:spPr>
        <p:txBody>
          <a:bodyPr wrap="square" rtlCol="0">
            <a:spAutoFit/>
          </a:bodyPr>
          <a:lstStyle/>
          <a:p>
            <a:pPr algn="ctr"/>
            <a:r>
              <a:rPr lang="en-US" dirty="0" smtClean="0"/>
              <a:t>Duck cultivation</a:t>
            </a:r>
            <a:endParaRPr lang="en-IN" dirty="0"/>
          </a:p>
        </p:txBody>
      </p:sp>
      <p:sp>
        <p:nvSpPr>
          <p:cNvPr id="20" name="TextBox 19"/>
          <p:cNvSpPr txBox="1"/>
          <p:nvPr/>
        </p:nvSpPr>
        <p:spPr>
          <a:xfrm>
            <a:off x="152400" y="6324600"/>
            <a:ext cx="2209800" cy="369332"/>
          </a:xfrm>
          <a:prstGeom prst="rect">
            <a:avLst/>
          </a:prstGeom>
          <a:noFill/>
        </p:spPr>
        <p:txBody>
          <a:bodyPr wrap="square" rtlCol="0">
            <a:spAutoFit/>
          </a:bodyPr>
          <a:lstStyle/>
          <a:p>
            <a:pPr algn="ctr"/>
            <a:r>
              <a:rPr lang="en-US" dirty="0" smtClean="0"/>
              <a:t>Tailoring  prog.</a:t>
            </a:r>
            <a:endParaRPr lang="en-IN" dirty="0"/>
          </a:p>
        </p:txBody>
      </p:sp>
      <p:sp>
        <p:nvSpPr>
          <p:cNvPr id="21" name="TextBox 20"/>
          <p:cNvSpPr txBox="1"/>
          <p:nvPr/>
        </p:nvSpPr>
        <p:spPr>
          <a:xfrm>
            <a:off x="2514600" y="6324600"/>
            <a:ext cx="2209800" cy="369332"/>
          </a:xfrm>
          <a:prstGeom prst="rect">
            <a:avLst/>
          </a:prstGeom>
          <a:noFill/>
        </p:spPr>
        <p:txBody>
          <a:bodyPr wrap="square" rtlCol="0">
            <a:spAutoFit/>
          </a:bodyPr>
          <a:lstStyle/>
          <a:p>
            <a:pPr algn="ctr"/>
            <a:r>
              <a:rPr lang="en-US" dirty="0" smtClean="0"/>
              <a:t>Solar panel</a:t>
            </a:r>
            <a:endParaRPr lang="en-IN" dirty="0"/>
          </a:p>
        </p:txBody>
      </p:sp>
      <p:sp>
        <p:nvSpPr>
          <p:cNvPr id="22" name="TextBox 21"/>
          <p:cNvSpPr txBox="1"/>
          <p:nvPr/>
        </p:nvSpPr>
        <p:spPr>
          <a:xfrm>
            <a:off x="6934200" y="6324600"/>
            <a:ext cx="2209800" cy="369332"/>
          </a:xfrm>
          <a:prstGeom prst="rect">
            <a:avLst/>
          </a:prstGeom>
          <a:noFill/>
        </p:spPr>
        <p:txBody>
          <a:bodyPr wrap="square" rtlCol="0">
            <a:spAutoFit/>
          </a:bodyPr>
          <a:lstStyle/>
          <a:p>
            <a:pPr algn="ctr"/>
            <a:r>
              <a:rPr lang="en-US" dirty="0" smtClean="0"/>
              <a:t>Handicrafts</a:t>
            </a:r>
            <a:endParaRPr lang="en-IN" dirty="0"/>
          </a:p>
        </p:txBody>
      </p:sp>
      <p:sp>
        <p:nvSpPr>
          <p:cNvPr id="23" name="TextBox 22"/>
          <p:cNvSpPr txBox="1"/>
          <p:nvPr/>
        </p:nvSpPr>
        <p:spPr>
          <a:xfrm>
            <a:off x="4724400" y="6324600"/>
            <a:ext cx="2209800" cy="369332"/>
          </a:xfrm>
          <a:prstGeom prst="rect">
            <a:avLst/>
          </a:prstGeom>
          <a:noFill/>
        </p:spPr>
        <p:txBody>
          <a:bodyPr wrap="square" rtlCol="0">
            <a:spAutoFit/>
          </a:bodyPr>
          <a:lstStyle/>
          <a:p>
            <a:pPr algn="ctr"/>
            <a:r>
              <a:rPr lang="en-US" dirty="0" smtClean="0"/>
              <a:t>Fish net making</a:t>
            </a:r>
            <a:endParaRPr lang="en-IN"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914400"/>
          </a:xfrm>
        </p:spPr>
        <p:txBody>
          <a:bodyPr>
            <a:normAutofit/>
          </a:bodyPr>
          <a:lstStyle/>
          <a:p>
            <a:pPr algn="ctr"/>
            <a:r>
              <a:rPr lang="en-US" sz="2400" dirty="0" smtClean="0">
                <a:solidFill>
                  <a:schemeClr val="accent6">
                    <a:lumMod val="75000"/>
                  </a:schemeClr>
                </a:solidFill>
              </a:rPr>
              <a:t>Rural Eco-Tourism </a:t>
            </a:r>
            <a:r>
              <a:rPr lang="en-US" sz="2400" dirty="0">
                <a:solidFill>
                  <a:schemeClr val="accent6">
                    <a:lumMod val="75000"/>
                  </a:schemeClr>
                </a:solidFill>
              </a:rPr>
              <a:t>P</a:t>
            </a:r>
            <a:r>
              <a:rPr lang="en-US" sz="2400" dirty="0" smtClean="0">
                <a:solidFill>
                  <a:schemeClr val="accent6">
                    <a:lumMod val="75000"/>
                  </a:schemeClr>
                </a:solidFill>
              </a:rPr>
              <a:t>rojects to Expand </a:t>
            </a:r>
            <a:r>
              <a:rPr lang="en-US" sz="2400" dirty="0">
                <a:solidFill>
                  <a:schemeClr val="accent6">
                    <a:lumMod val="75000"/>
                  </a:schemeClr>
                </a:solidFill>
              </a:rPr>
              <a:t>E</a:t>
            </a:r>
            <a:r>
              <a:rPr lang="en-US" sz="2400" dirty="0" smtClean="0">
                <a:solidFill>
                  <a:schemeClr val="accent6">
                    <a:lumMod val="75000"/>
                  </a:schemeClr>
                </a:solidFill>
              </a:rPr>
              <a:t>mployment </a:t>
            </a:r>
            <a:r>
              <a:rPr lang="en-US" sz="2400" dirty="0">
                <a:solidFill>
                  <a:schemeClr val="accent6">
                    <a:lumMod val="75000"/>
                  </a:schemeClr>
                </a:solidFill>
              </a:rPr>
              <a:t>O</a:t>
            </a:r>
            <a:r>
              <a:rPr lang="en-US" sz="2400" dirty="0" smtClean="0">
                <a:solidFill>
                  <a:schemeClr val="accent6">
                    <a:lumMod val="75000"/>
                  </a:schemeClr>
                </a:solidFill>
              </a:rPr>
              <a:t>pportunities</a:t>
            </a:r>
            <a:endParaRPr lang="en-US" sz="2400" dirty="0">
              <a:solidFill>
                <a:schemeClr val="accent6">
                  <a:lumMod val="75000"/>
                </a:schemeClr>
              </a:solidFill>
            </a:endParaRPr>
          </a:p>
        </p:txBody>
      </p:sp>
      <p:sp>
        <p:nvSpPr>
          <p:cNvPr id="3" name="Content Placeholder 2"/>
          <p:cNvSpPr>
            <a:spLocks noGrp="1"/>
          </p:cNvSpPr>
          <p:nvPr>
            <p:ph idx="1"/>
          </p:nvPr>
        </p:nvSpPr>
        <p:spPr>
          <a:xfrm>
            <a:off x="0" y="692696"/>
            <a:ext cx="9144000" cy="5943600"/>
          </a:xfrm>
        </p:spPr>
        <p:txBody>
          <a:bodyPr>
            <a:normAutofit/>
          </a:bodyPr>
          <a:lstStyle/>
          <a:p>
            <a:endParaRPr lang="en-US" sz="2000" dirty="0" smtClean="0">
              <a:solidFill>
                <a:schemeClr val="bg2">
                  <a:lumMod val="25000"/>
                </a:schemeClr>
              </a:solidFill>
              <a:latin typeface="Century Gothic" pitchFamily="34" charset="0"/>
            </a:endParaRPr>
          </a:p>
          <a:p>
            <a:r>
              <a:rPr lang="en-US" sz="2000" dirty="0" smtClean="0">
                <a:solidFill>
                  <a:schemeClr val="bg2">
                    <a:lumMod val="25000"/>
                  </a:schemeClr>
                </a:solidFill>
                <a:latin typeface="Century Gothic" pitchFamily="34" charset="0"/>
              </a:rPr>
              <a:t>Started an </a:t>
            </a:r>
            <a:r>
              <a:rPr lang="en-US" sz="2000" dirty="0" err="1" smtClean="0">
                <a:solidFill>
                  <a:schemeClr val="bg2">
                    <a:lumMod val="25000"/>
                  </a:schemeClr>
                </a:solidFill>
                <a:latin typeface="Century Gothic" pitchFamily="34" charset="0"/>
              </a:rPr>
              <a:t>agri</a:t>
            </a:r>
            <a:r>
              <a:rPr lang="en-US" sz="2000" dirty="0" smtClean="0">
                <a:solidFill>
                  <a:schemeClr val="bg2">
                    <a:lumMod val="25000"/>
                  </a:schemeClr>
                </a:solidFill>
                <a:latin typeface="Century Gothic" pitchFamily="34" charset="0"/>
              </a:rPr>
              <a:t>-based rural eco-tourism project which will provide local women a way to demonstrate and market their handicrafts.</a:t>
            </a:r>
          </a:p>
          <a:p>
            <a:endParaRPr lang="en-US" sz="2000" dirty="0" smtClean="0">
              <a:solidFill>
                <a:schemeClr val="bg2">
                  <a:lumMod val="25000"/>
                </a:schemeClr>
              </a:solidFill>
              <a:latin typeface="Century Gothic" pitchFamily="34" charset="0"/>
            </a:endParaRPr>
          </a:p>
          <a:p>
            <a:pPr lvl="1"/>
            <a:r>
              <a:rPr lang="en-US" sz="2000" dirty="0" smtClean="0">
                <a:solidFill>
                  <a:schemeClr val="bg2">
                    <a:lumMod val="25000"/>
                  </a:schemeClr>
                </a:solidFill>
                <a:latin typeface="Century Gothic" pitchFamily="34" charset="0"/>
              </a:rPr>
              <a:t>This project will provide more employment opportunities and strengthen microfinance.</a:t>
            </a:r>
          </a:p>
          <a:p>
            <a:pPr lvl="1"/>
            <a:endParaRPr lang="en-US" sz="2000" dirty="0" smtClean="0">
              <a:solidFill>
                <a:schemeClr val="bg2">
                  <a:lumMod val="25000"/>
                </a:schemeClr>
              </a:solidFill>
              <a:latin typeface="Century Gothic" pitchFamily="34" charset="0"/>
            </a:endParaRPr>
          </a:p>
          <a:p>
            <a:pPr lvl="1"/>
            <a:endParaRPr lang="en-US" sz="2000" dirty="0" smtClean="0">
              <a:solidFill>
                <a:schemeClr val="bg2">
                  <a:lumMod val="25000"/>
                </a:schemeClr>
              </a:solidFill>
              <a:latin typeface="Century Gothic" pitchFamily="34" charset="0"/>
            </a:endParaRPr>
          </a:p>
          <a:p>
            <a:pPr lvl="1"/>
            <a:endParaRPr lang="en-US" sz="2000" dirty="0" smtClean="0">
              <a:solidFill>
                <a:schemeClr val="bg2">
                  <a:lumMod val="25000"/>
                </a:schemeClr>
              </a:solidFill>
              <a:latin typeface="Century Gothic" pitchFamily="34" charset="0"/>
            </a:endParaRPr>
          </a:p>
          <a:p>
            <a:pPr lvl="1">
              <a:buNone/>
            </a:pPr>
            <a:endParaRPr lang="en-US" sz="2000" dirty="0" smtClean="0">
              <a:solidFill>
                <a:schemeClr val="bg2">
                  <a:lumMod val="25000"/>
                </a:schemeClr>
              </a:solidFill>
              <a:latin typeface="Century Gothic" pitchFamily="34" charset="0"/>
            </a:endParaRPr>
          </a:p>
          <a:p>
            <a:pPr lvl="1">
              <a:buNone/>
            </a:pPr>
            <a:endParaRPr lang="en-US" sz="2000" dirty="0" smtClean="0">
              <a:solidFill>
                <a:schemeClr val="bg2">
                  <a:lumMod val="25000"/>
                </a:schemeClr>
              </a:solidFill>
              <a:latin typeface="Century Gothic" pitchFamily="34" charset="0"/>
            </a:endParaRPr>
          </a:p>
          <a:p>
            <a:pPr lvl="1"/>
            <a:r>
              <a:rPr lang="en-US" sz="2000" dirty="0" smtClean="0">
                <a:solidFill>
                  <a:schemeClr val="bg2">
                    <a:lumMod val="25000"/>
                  </a:schemeClr>
                </a:solidFill>
                <a:latin typeface="Century Gothic" pitchFamily="34" charset="0"/>
              </a:rPr>
              <a:t>Tourism program provides training and Sundarban visit arrangements. Participants/Tourists can be local or international</a:t>
            </a:r>
          </a:p>
          <a:p>
            <a:pPr lvl="1"/>
            <a:endParaRPr lang="en-US" sz="2000" dirty="0" smtClean="0">
              <a:solidFill>
                <a:schemeClr val="bg2">
                  <a:lumMod val="25000"/>
                </a:schemeClr>
              </a:solidFill>
              <a:latin typeface="Century Gothic" pitchFamily="34" charset="0"/>
            </a:endParaRPr>
          </a:p>
          <a:p>
            <a:pPr lvl="1">
              <a:buNone/>
            </a:pPr>
            <a:r>
              <a:rPr lang="en-US" sz="2000" dirty="0" smtClean="0">
                <a:solidFill>
                  <a:schemeClr val="bg2">
                    <a:lumMod val="25000"/>
                  </a:schemeClr>
                </a:solidFill>
                <a:latin typeface="Century Gothic" pitchFamily="34" charset="0"/>
              </a:rPr>
              <a:t>    Gateway to Sundarbans, the largest mangrove forest and deltaic region in the world.  Also famous for  </a:t>
            </a:r>
            <a:r>
              <a:rPr lang="en-US" sz="2000" b="1" dirty="0" smtClean="0">
                <a:solidFill>
                  <a:srgbClr val="FF9999"/>
                </a:solidFill>
                <a:latin typeface="Century Gothic" pitchFamily="34" charset="0"/>
              </a:rPr>
              <a:t>Royal Bengal Tigers</a:t>
            </a:r>
            <a:r>
              <a:rPr lang="en-US" sz="2000" dirty="0" smtClean="0">
                <a:solidFill>
                  <a:schemeClr val="bg2">
                    <a:lumMod val="25000"/>
                  </a:schemeClr>
                </a:solidFill>
                <a:latin typeface="Century Gothic" pitchFamily="34" charset="0"/>
              </a:rPr>
              <a:t>.</a:t>
            </a:r>
          </a:p>
          <a:p>
            <a:pPr lvl="1"/>
            <a:endParaRPr lang="en-US" sz="2000" dirty="0">
              <a:solidFill>
                <a:schemeClr val="bg2">
                  <a:lumMod val="25000"/>
                </a:schemeClr>
              </a:solidFill>
              <a:latin typeface="Century Gothic" pitchFamily="34" charset="0"/>
            </a:endParaRPr>
          </a:p>
        </p:txBody>
      </p:sp>
      <p:pic>
        <p:nvPicPr>
          <p:cNvPr id="8193" name="Picture 1" descr="C:\Users\Hp\Desktop\ALL DESKTOP FILES\ibc tOURISM PROGRAMME\DSC01781.JPG"/>
          <p:cNvPicPr>
            <a:picLocks noChangeAspect="1" noChangeArrowheads="1"/>
          </p:cNvPicPr>
          <p:nvPr/>
        </p:nvPicPr>
        <p:blipFill>
          <a:blip r:embed="rId3" cstate="print"/>
          <a:srcRect/>
          <a:stretch>
            <a:fillRect/>
          </a:stretch>
        </p:blipFill>
        <p:spPr bwMode="auto">
          <a:xfrm>
            <a:off x="4643438" y="3200400"/>
            <a:ext cx="1940935" cy="1371600"/>
          </a:xfrm>
          <a:prstGeom prst="rect">
            <a:avLst/>
          </a:prstGeom>
          <a:noFill/>
        </p:spPr>
      </p:pic>
      <p:pic>
        <p:nvPicPr>
          <p:cNvPr id="7" name="Picture 6" descr="char-dweller.jpg"/>
          <p:cNvPicPr>
            <a:picLocks noChangeAspect="1"/>
          </p:cNvPicPr>
          <p:nvPr/>
        </p:nvPicPr>
        <p:blipFill>
          <a:blip r:embed="rId4" cstate="print"/>
          <a:stretch>
            <a:fillRect/>
          </a:stretch>
        </p:blipFill>
        <p:spPr>
          <a:xfrm>
            <a:off x="500034" y="3214686"/>
            <a:ext cx="1857388" cy="1428760"/>
          </a:xfrm>
          <a:prstGeom prst="rect">
            <a:avLst/>
          </a:prstGeom>
        </p:spPr>
      </p:pic>
      <p:pic>
        <p:nvPicPr>
          <p:cNvPr id="8" name="Picture 7" descr="sundarbans_2679.jpg"/>
          <p:cNvPicPr>
            <a:picLocks noChangeAspect="1"/>
          </p:cNvPicPr>
          <p:nvPr/>
        </p:nvPicPr>
        <p:blipFill>
          <a:blip r:embed="rId5" cstate="print"/>
          <a:stretch>
            <a:fillRect/>
          </a:stretch>
        </p:blipFill>
        <p:spPr>
          <a:xfrm>
            <a:off x="2500298" y="3214686"/>
            <a:ext cx="1985978" cy="1372926"/>
          </a:xfrm>
          <a:prstGeom prst="rect">
            <a:avLst/>
          </a:prstGeom>
        </p:spPr>
      </p:pic>
      <p:pic>
        <p:nvPicPr>
          <p:cNvPr id="9" name="Picture 8" descr="crocodile-1.jpg"/>
          <p:cNvPicPr>
            <a:picLocks noChangeAspect="1"/>
          </p:cNvPicPr>
          <p:nvPr/>
        </p:nvPicPr>
        <p:blipFill>
          <a:blip r:embed="rId6" cstate="print"/>
          <a:stretch>
            <a:fillRect/>
          </a:stretch>
        </p:blipFill>
        <p:spPr>
          <a:xfrm>
            <a:off x="6705600" y="3200400"/>
            <a:ext cx="1930400" cy="14478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C:\Documents and Settings\MIS\Desktop\DSC01206 copy.JPG"/>
          <p:cNvPicPr>
            <a:picLocks noGrp="1" noChangeAspect="1" noChangeArrowheads="1"/>
          </p:cNvPicPr>
          <p:nvPr>
            <p:ph idx="1"/>
          </p:nvPr>
        </p:nvPicPr>
        <p:blipFill>
          <a:blip r:embed="rId2" cstate="print"/>
          <a:srcRect/>
          <a:stretch>
            <a:fillRect/>
          </a:stretch>
        </p:blipFill>
        <p:spPr bwMode="auto">
          <a:xfrm>
            <a:off x="-152400" y="0"/>
            <a:ext cx="9296400" cy="6857999"/>
          </a:xfrm>
          <a:prstGeom prst="rect">
            <a:avLst/>
          </a:prstGeom>
          <a:noFill/>
        </p:spPr>
      </p:pic>
      <p:sp>
        <p:nvSpPr>
          <p:cNvPr id="5" name="TextBox 4"/>
          <p:cNvSpPr txBox="1"/>
          <p:nvPr/>
        </p:nvSpPr>
        <p:spPr>
          <a:xfrm>
            <a:off x="-152400" y="304800"/>
            <a:ext cx="9296400" cy="646331"/>
          </a:xfrm>
          <a:prstGeom prst="rect">
            <a:avLst/>
          </a:prstGeom>
          <a:noFill/>
        </p:spPr>
        <p:txBody>
          <a:bodyPr wrap="square" rtlCol="0">
            <a:spAutoFit/>
          </a:bodyPr>
          <a:lstStyle/>
          <a:p>
            <a:pPr algn="ctr"/>
            <a:r>
              <a:rPr lang="en-US" sz="3600" dirty="0" smtClean="0">
                <a:solidFill>
                  <a:schemeClr val="bg1"/>
                </a:solidFill>
              </a:rPr>
              <a:t>VSSU Tourism Site </a:t>
            </a:r>
            <a:endParaRPr lang="en-US" sz="3600"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214290"/>
            <a:ext cx="9144000" cy="400110"/>
          </a:xfrm>
          <a:prstGeom prst="rect">
            <a:avLst/>
          </a:prstGeom>
          <a:noFill/>
        </p:spPr>
        <p:txBody>
          <a:bodyPr wrap="square" rtlCol="0">
            <a:spAutoFit/>
          </a:bodyPr>
          <a:lstStyle/>
          <a:p>
            <a:pPr algn="ctr"/>
            <a:r>
              <a:rPr lang="en-US" sz="2000" b="1" u="sng" dirty="0" err="1" smtClean="0">
                <a:solidFill>
                  <a:srgbClr val="00B050"/>
                </a:solidFill>
                <a:effectLst>
                  <a:outerShdw blurRad="38100" dist="38100" dir="2700000" algn="tl">
                    <a:srgbClr val="000000">
                      <a:alpha val="43137"/>
                    </a:srgbClr>
                  </a:outerShdw>
                </a:effectLst>
                <a:latin typeface="Century Gothic" pitchFamily="34" charset="0"/>
              </a:rPr>
              <a:t>Agri</a:t>
            </a:r>
            <a:r>
              <a:rPr lang="en-US" sz="2000" b="1" u="sng" dirty="0" smtClean="0">
                <a:solidFill>
                  <a:srgbClr val="00B050"/>
                </a:solidFill>
                <a:effectLst>
                  <a:outerShdw blurRad="38100" dist="38100" dir="2700000" algn="tl">
                    <a:srgbClr val="000000">
                      <a:alpha val="43137"/>
                    </a:srgbClr>
                  </a:outerShdw>
                </a:effectLst>
                <a:latin typeface="Century Gothic" pitchFamily="34" charset="0"/>
              </a:rPr>
              <a:t> - Based rural Tourism for Employment generation</a:t>
            </a:r>
            <a:endParaRPr lang="en-US" sz="2000" b="1" u="sng" dirty="0">
              <a:solidFill>
                <a:srgbClr val="00B050"/>
              </a:solidFill>
              <a:effectLst>
                <a:outerShdw blurRad="38100" dist="38100" dir="2700000" algn="tl">
                  <a:srgbClr val="000000">
                    <a:alpha val="43137"/>
                  </a:srgbClr>
                </a:outerShdw>
              </a:effectLst>
              <a:latin typeface="Century Gothic" pitchFamily="34" charset="0"/>
            </a:endParaRPr>
          </a:p>
        </p:txBody>
      </p:sp>
      <p:sp>
        <p:nvSpPr>
          <p:cNvPr id="11" name="TextBox 10"/>
          <p:cNvSpPr txBox="1"/>
          <p:nvPr/>
        </p:nvSpPr>
        <p:spPr>
          <a:xfrm>
            <a:off x="357158" y="571480"/>
            <a:ext cx="8429684" cy="984885"/>
          </a:xfrm>
          <a:prstGeom prst="rect">
            <a:avLst/>
          </a:prstGeom>
          <a:noFill/>
        </p:spPr>
        <p:txBody>
          <a:bodyPr wrap="square" rtlCol="0">
            <a:spAutoFit/>
          </a:bodyPr>
          <a:lstStyle/>
          <a:p>
            <a:pPr algn="ctr"/>
            <a:r>
              <a:rPr lang="en-US" sz="1400" b="1" dirty="0" smtClean="0"/>
              <a:t>VSSU has recently started  this rural tourism initiatives on 100  acres of land which include the followings…</a:t>
            </a:r>
            <a:endParaRPr lang="en-US" sz="900" b="1" dirty="0" smtClean="0"/>
          </a:p>
          <a:p>
            <a:pPr algn="ctr"/>
            <a:endParaRPr lang="en-US" sz="1200" dirty="0" smtClean="0"/>
          </a:p>
          <a:p>
            <a:pPr algn="ctr"/>
            <a:r>
              <a:rPr lang="en-US" sz="1600" dirty="0" smtClean="0"/>
              <a:t>   </a:t>
            </a:r>
            <a:r>
              <a:rPr lang="en-US" sz="1600" b="1" i="1" dirty="0" smtClean="0"/>
              <a:t>Kids Amusement Park      Great men Gallery     Cultural complex     Fisheries &amp; Nursery       </a:t>
            </a:r>
          </a:p>
          <a:p>
            <a:pPr algn="ctr"/>
            <a:r>
              <a:rPr lang="en-US" sz="1600" b="1" i="1" dirty="0" smtClean="0"/>
              <a:t>Water sports &amp; amusement    Guest house     Multi gym  etc.   </a:t>
            </a:r>
            <a:endParaRPr lang="en-US" sz="1600" b="1" i="1" dirty="0"/>
          </a:p>
        </p:txBody>
      </p:sp>
      <p:pic>
        <p:nvPicPr>
          <p:cNvPr id="8193" name="Picture 1" descr="D:\VSSU\VSSU Nov 2013\Tourism YHA\IBC Flag hosting ground.jpg"/>
          <p:cNvPicPr>
            <a:picLocks noChangeAspect="1" noChangeArrowheads="1"/>
          </p:cNvPicPr>
          <p:nvPr/>
        </p:nvPicPr>
        <p:blipFill>
          <a:blip r:embed="rId2" cstate="print"/>
          <a:srcRect/>
          <a:stretch>
            <a:fillRect/>
          </a:stretch>
        </p:blipFill>
        <p:spPr bwMode="auto">
          <a:xfrm>
            <a:off x="6572264" y="3143248"/>
            <a:ext cx="2428892" cy="1285884"/>
          </a:xfrm>
          <a:prstGeom prst="rect">
            <a:avLst/>
          </a:prstGeom>
          <a:noFill/>
        </p:spPr>
      </p:pic>
      <p:pic>
        <p:nvPicPr>
          <p:cNvPr id="8194" name="Picture 2" descr="D:\VSSU\VSSU Nov 2013\Tourism YHA\IMG_4741.JPG"/>
          <p:cNvPicPr>
            <a:picLocks noChangeAspect="1" noChangeArrowheads="1"/>
          </p:cNvPicPr>
          <p:nvPr/>
        </p:nvPicPr>
        <p:blipFill>
          <a:blip r:embed="rId3" cstate="print"/>
          <a:srcRect/>
          <a:stretch>
            <a:fillRect/>
          </a:stretch>
        </p:blipFill>
        <p:spPr bwMode="auto">
          <a:xfrm>
            <a:off x="6802813" y="4572008"/>
            <a:ext cx="2198343" cy="1643074"/>
          </a:xfrm>
          <a:prstGeom prst="rect">
            <a:avLst/>
          </a:prstGeom>
          <a:noFill/>
        </p:spPr>
      </p:pic>
      <p:pic>
        <p:nvPicPr>
          <p:cNvPr id="8197" name="Picture 5" descr="D:\VSSU\VSSU Nov 2013\Tourism YHA\DSC_0595.JPG"/>
          <p:cNvPicPr>
            <a:picLocks noChangeAspect="1" noChangeArrowheads="1"/>
          </p:cNvPicPr>
          <p:nvPr/>
        </p:nvPicPr>
        <p:blipFill>
          <a:blip r:embed="rId4" cstate="print"/>
          <a:srcRect/>
          <a:stretch>
            <a:fillRect/>
          </a:stretch>
        </p:blipFill>
        <p:spPr bwMode="auto">
          <a:xfrm>
            <a:off x="4572000" y="4572008"/>
            <a:ext cx="2149140" cy="1643074"/>
          </a:xfrm>
          <a:prstGeom prst="rect">
            <a:avLst/>
          </a:prstGeom>
          <a:noFill/>
        </p:spPr>
      </p:pic>
      <p:pic>
        <p:nvPicPr>
          <p:cNvPr id="8199" name="Picture 7" descr="D:\VSSU\VSSU Nov 2013\Tourism YHA\DSC04378.JPG"/>
          <p:cNvPicPr>
            <a:picLocks noChangeAspect="1" noChangeArrowheads="1"/>
          </p:cNvPicPr>
          <p:nvPr/>
        </p:nvPicPr>
        <p:blipFill>
          <a:blip r:embed="rId5" cstate="print"/>
          <a:srcRect/>
          <a:stretch>
            <a:fillRect/>
          </a:stretch>
        </p:blipFill>
        <p:spPr bwMode="auto">
          <a:xfrm>
            <a:off x="6572264" y="1571612"/>
            <a:ext cx="2428892" cy="1500198"/>
          </a:xfrm>
          <a:prstGeom prst="rect">
            <a:avLst/>
          </a:prstGeom>
          <a:noFill/>
        </p:spPr>
      </p:pic>
      <p:pic>
        <p:nvPicPr>
          <p:cNvPr id="8200" name="Picture 8" descr="D:\VSSU\VSSU Nov 2013\Tourism YHA\DSC04389.JPG"/>
          <p:cNvPicPr>
            <a:picLocks noChangeAspect="1" noChangeArrowheads="1"/>
          </p:cNvPicPr>
          <p:nvPr/>
        </p:nvPicPr>
        <p:blipFill>
          <a:blip r:embed="rId6" cstate="print"/>
          <a:srcRect/>
          <a:stretch>
            <a:fillRect/>
          </a:stretch>
        </p:blipFill>
        <p:spPr bwMode="auto">
          <a:xfrm>
            <a:off x="142844" y="1571612"/>
            <a:ext cx="2428892" cy="1434116"/>
          </a:xfrm>
          <a:prstGeom prst="rect">
            <a:avLst/>
          </a:prstGeom>
          <a:noFill/>
        </p:spPr>
      </p:pic>
      <p:pic>
        <p:nvPicPr>
          <p:cNvPr id="8201" name="Picture 9" descr="D:\VSSU\VSSU Nov 2013\Tourism YHA\DSC05735.JPG"/>
          <p:cNvPicPr>
            <a:picLocks noChangeAspect="1" noChangeArrowheads="1"/>
          </p:cNvPicPr>
          <p:nvPr/>
        </p:nvPicPr>
        <p:blipFill>
          <a:blip r:embed="rId7" cstate="print"/>
          <a:srcRect/>
          <a:stretch>
            <a:fillRect/>
          </a:stretch>
        </p:blipFill>
        <p:spPr bwMode="auto">
          <a:xfrm>
            <a:off x="2357422" y="4572008"/>
            <a:ext cx="2143140" cy="1643074"/>
          </a:xfrm>
          <a:prstGeom prst="rect">
            <a:avLst/>
          </a:prstGeom>
          <a:noFill/>
        </p:spPr>
      </p:pic>
      <p:pic>
        <p:nvPicPr>
          <p:cNvPr id="8202" name="Picture 10" descr="D:\VSSU\VSSU Nov 2013\Tourism YHA\DSC09626.JPG"/>
          <p:cNvPicPr>
            <a:picLocks noChangeAspect="1" noChangeArrowheads="1"/>
          </p:cNvPicPr>
          <p:nvPr/>
        </p:nvPicPr>
        <p:blipFill>
          <a:blip r:embed="rId8" cstate="print"/>
          <a:srcRect/>
          <a:stretch>
            <a:fillRect/>
          </a:stretch>
        </p:blipFill>
        <p:spPr bwMode="auto">
          <a:xfrm>
            <a:off x="142844" y="3071810"/>
            <a:ext cx="2428892" cy="1357322"/>
          </a:xfrm>
          <a:prstGeom prst="rect">
            <a:avLst/>
          </a:prstGeom>
          <a:noFill/>
        </p:spPr>
      </p:pic>
      <p:pic>
        <p:nvPicPr>
          <p:cNvPr id="8203" name="Picture 11" descr="D:\VSSU\VSSU Nov 2013\New brochure content\VSSU INspiration tourism &amp; cultural centre\entrance inside the park.jpg"/>
          <p:cNvPicPr>
            <a:picLocks noChangeAspect="1" noChangeArrowheads="1"/>
          </p:cNvPicPr>
          <p:nvPr/>
        </p:nvPicPr>
        <p:blipFill>
          <a:blip r:embed="rId9" cstate="print"/>
          <a:srcRect/>
          <a:stretch>
            <a:fillRect/>
          </a:stretch>
        </p:blipFill>
        <p:spPr bwMode="auto">
          <a:xfrm>
            <a:off x="2643174" y="1571612"/>
            <a:ext cx="3857651" cy="2857520"/>
          </a:xfrm>
          <a:prstGeom prst="rect">
            <a:avLst/>
          </a:prstGeom>
          <a:noFill/>
        </p:spPr>
      </p:pic>
      <p:sp>
        <p:nvSpPr>
          <p:cNvPr id="22" name="Flowchart: Connector 21"/>
          <p:cNvSpPr/>
          <p:nvPr/>
        </p:nvSpPr>
        <p:spPr>
          <a:xfrm>
            <a:off x="3000364" y="1071546"/>
            <a:ext cx="71438" cy="71438"/>
          </a:xfrm>
          <a:prstGeom prst="flowChartConnector">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25" name="Flowchart: Connector 24"/>
          <p:cNvSpPr/>
          <p:nvPr/>
        </p:nvSpPr>
        <p:spPr>
          <a:xfrm>
            <a:off x="4786314" y="1071546"/>
            <a:ext cx="71438" cy="71438"/>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Flowchart: Connector 25"/>
          <p:cNvSpPr/>
          <p:nvPr/>
        </p:nvSpPr>
        <p:spPr>
          <a:xfrm>
            <a:off x="6429388" y="1071546"/>
            <a:ext cx="71438" cy="71438"/>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Flowchart: Connector 26"/>
          <p:cNvSpPr/>
          <p:nvPr/>
        </p:nvSpPr>
        <p:spPr>
          <a:xfrm>
            <a:off x="1857356" y="1357298"/>
            <a:ext cx="71438" cy="71438"/>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Flowchart: Connector 27"/>
          <p:cNvSpPr/>
          <p:nvPr/>
        </p:nvSpPr>
        <p:spPr>
          <a:xfrm>
            <a:off x="4429124" y="1357298"/>
            <a:ext cx="71438" cy="71438"/>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Flowchart: Connector 28"/>
          <p:cNvSpPr/>
          <p:nvPr/>
        </p:nvSpPr>
        <p:spPr>
          <a:xfrm>
            <a:off x="5643570" y="1357298"/>
            <a:ext cx="71438" cy="71438"/>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Flowchart: Connector 31"/>
          <p:cNvSpPr/>
          <p:nvPr/>
        </p:nvSpPr>
        <p:spPr>
          <a:xfrm>
            <a:off x="785786" y="1071546"/>
            <a:ext cx="71438" cy="71438"/>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3" name="Picture 32" descr="DSC04260.JPG"/>
          <p:cNvPicPr>
            <a:picLocks noChangeAspect="1"/>
          </p:cNvPicPr>
          <p:nvPr/>
        </p:nvPicPr>
        <p:blipFill>
          <a:blip r:embed="rId10" cstate="print">
            <a:lum bright="10000" contrast="10000"/>
          </a:blip>
          <a:srcRect l="3125" b="6250"/>
          <a:stretch>
            <a:fillRect/>
          </a:stretch>
        </p:blipFill>
        <p:spPr>
          <a:xfrm>
            <a:off x="142844" y="4572008"/>
            <a:ext cx="2143140" cy="1643074"/>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rmAutofit fontScale="90000"/>
          </a:bodyPr>
          <a:lstStyle/>
          <a:p>
            <a:pPr algn="ctr"/>
            <a:r>
              <a:rPr lang="en-US" sz="2000" b="1" dirty="0" smtClean="0">
                <a:solidFill>
                  <a:srgbClr val="C00000"/>
                </a:solidFill>
                <a:latin typeface="Century Gothic" pitchFamily="34" charset="0"/>
              </a:rPr>
              <a:t>Micro-credit  Profits are used for Community Dev.: (100% Subsidized by VSSU)</a:t>
            </a:r>
            <a:endParaRPr lang="en-US" sz="2000" b="1" dirty="0">
              <a:solidFill>
                <a:srgbClr val="C00000"/>
              </a:solidFill>
              <a:latin typeface="Century Gothic" pitchFamily="34" charset="0"/>
            </a:endParaRPr>
          </a:p>
        </p:txBody>
      </p:sp>
      <p:sp>
        <p:nvSpPr>
          <p:cNvPr id="3" name="Content Placeholder 2"/>
          <p:cNvSpPr>
            <a:spLocks noGrp="1"/>
          </p:cNvSpPr>
          <p:nvPr>
            <p:ph idx="1"/>
          </p:nvPr>
        </p:nvSpPr>
        <p:spPr>
          <a:xfrm>
            <a:off x="2362200" y="609600"/>
            <a:ext cx="9220200" cy="5715000"/>
          </a:xfrm>
        </p:spPr>
        <p:txBody>
          <a:bodyPr>
            <a:normAutofit fontScale="85000" lnSpcReduction="20000"/>
          </a:bodyPr>
          <a:lstStyle/>
          <a:p>
            <a:pPr>
              <a:buNone/>
            </a:pPr>
            <a:r>
              <a:rPr lang="en-US" dirty="0" smtClean="0"/>
              <a:t>  </a:t>
            </a:r>
          </a:p>
          <a:p>
            <a:endParaRPr lang="en-US" sz="2200" dirty="0" smtClean="0"/>
          </a:p>
          <a:p>
            <a:pPr>
              <a:buNone/>
            </a:pPr>
            <a:r>
              <a:rPr lang="en-US" sz="2200" dirty="0" smtClean="0"/>
              <a:t> </a:t>
            </a:r>
            <a:r>
              <a:rPr lang="en-US" sz="2000" dirty="0" smtClean="0"/>
              <a:t> </a:t>
            </a:r>
            <a:r>
              <a:rPr lang="en-US" sz="2400" b="1" dirty="0" smtClean="0"/>
              <a:t>Senior Citizen Care Program  960 family per year</a:t>
            </a:r>
          </a:p>
          <a:p>
            <a:pPr>
              <a:buNone/>
            </a:pPr>
            <a:endParaRPr lang="en-US" sz="2400" b="1" dirty="0" smtClean="0"/>
          </a:p>
          <a:p>
            <a:endParaRPr lang="en-US" sz="2400" b="1" dirty="0" smtClean="0"/>
          </a:p>
          <a:p>
            <a:endParaRPr lang="en-US" sz="2400" b="1" dirty="0" smtClean="0"/>
          </a:p>
          <a:p>
            <a:endParaRPr lang="en-US" sz="2400" b="1" dirty="0" smtClean="0"/>
          </a:p>
          <a:p>
            <a:r>
              <a:rPr lang="en-US" sz="2400" b="1" dirty="0" smtClean="0"/>
              <a:t>50 Destitute Children in Orphanage Home</a:t>
            </a:r>
          </a:p>
          <a:p>
            <a:endParaRPr lang="en-US" sz="2400" b="1" dirty="0" smtClean="0"/>
          </a:p>
          <a:p>
            <a:endParaRPr lang="en-US" sz="2400" b="1" dirty="0" smtClean="0"/>
          </a:p>
          <a:p>
            <a:endParaRPr lang="en-US" sz="2400" b="1" dirty="0" smtClean="0"/>
          </a:p>
          <a:p>
            <a:r>
              <a:rPr lang="en-US" sz="2400" b="1" dirty="0" smtClean="0"/>
              <a:t>Scholarships for 260 students </a:t>
            </a:r>
          </a:p>
          <a:p>
            <a:r>
              <a:rPr lang="en-US" sz="2400" b="1" dirty="0" smtClean="0"/>
              <a:t>Two homeopathic medical clinics &amp; Awareness prog</a:t>
            </a:r>
          </a:p>
          <a:p>
            <a:endParaRPr lang="en-US" sz="2400" b="1" dirty="0" smtClean="0"/>
          </a:p>
          <a:p>
            <a:endParaRPr lang="en-US" sz="2400" b="1" dirty="0" smtClean="0"/>
          </a:p>
          <a:p>
            <a:endParaRPr lang="en-US" sz="2400" b="1" dirty="0" smtClean="0"/>
          </a:p>
          <a:p>
            <a:endParaRPr lang="en-US" sz="2400" b="1" dirty="0" smtClean="0"/>
          </a:p>
          <a:p>
            <a:r>
              <a:rPr lang="en-US" sz="2400" b="1" dirty="0" smtClean="0"/>
              <a:t>140 km. roadside tree plantation (600000+ trees )</a:t>
            </a:r>
          </a:p>
          <a:p>
            <a:endParaRPr lang="en-US" sz="2400" b="1" dirty="0"/>
          </a:p>
        </p:txBody>
      </p:sp>
      <p:pic>
        <p:nvPicPr>
          <p:cNvPr id="7" name="Picture 6" descr="F:\Documents\Feed to the destitutes (69).jpg"/>
          <p:cNvPicPr/>
          <p:nvPr/>
        </p:nvPicPr>
        <p:blipFill>
          <a:blip r:embed="rId2" cstate="print"/>
          <a:srcRect/>
          <a:stretch>
            <a:fillRect/>
          </a:stretch>
        </p:blipFill>
        <p:spPr bwMode="auto">
          <a:xfrm>
            <a:off x="457200" y="914400"/>
            <a:ext cx="19050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D:\Documents and Settings\soma003\Desktop\img24-b.jpg"/>
          <p:cNvPicPr/>
          <p:nvPr/>
        </p:nvPicPr>
        <p:blipFill>
          <a:blip r:embed="rId3" cstate="print"/>
          <a:srcRect/>
          <a:stretch>
            <a:fillRect/>
          </a:stretch>
        </p:blipFill>
        <p:spPr bwMode="auto">
          <a:xfrm>
            <a:off x="457200" y="3810000"/>
            <a:ext cx="1981200" cy="114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3" descr="E:\Website Upgradation Apr 2012\Destitude children Home\DSC01122.JPG"/>
          <p:cNvPicPr>
            <a:picLocks noChangeAspect="1" noChangeArrowheads="1"/>
          </p:cNvPicPr>
          <p:nvPr/>
        </p:nvPicPr>
        <p:blipFill>
          <a:blip r:embed="rId4" cstate="print"/>
          <a:srcRect/>
          <a:stretch>
            <a:fillRect/>
          </a:stretch>
        </p:blipFill>
        <p:spPr bwMode="auto">
          <a:xfrm>
            <a:off x="457200" y="2209800"/>
            <a:ext cx="1905000"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3" descr="E:\Website Upgradation Apr 2012\Destitude children Home\DSC01122.JPG"/>
          <p:cNvPicPr>
            <a:picLocks noChangeAspect="1" noChangeArrowheads="1"/>
          </p:cNvPicPr>
          <p:nvPr/>
        </p:nvPicPr>
        <p:blipFill>
          <a:blip r:embed="rId5" cstate="print"/>
          <a:srcRect/>
          <a:stretch>
            <a:fillRect/>
          </a:stretch>
        </p:blipFill>
        <p:spPr bwMode="auto">
          <a:xfrm>
            <a:off x="-7315200" y="-6781800"/>
            <a:ext cx="2438400" cy="1828800"/>
          </a:xfrm>
          <a:prstGeom prst="rect">
            <a:avLst/>
          </a:prstGeom>
          <a:noFill/>
        </p:spPr>
      </p:pic>
      <p:pic>
        <p:nvPicPr>
          <p:cNvPr id="14" name="Picture 13"/>
          <p:cNvPicPr/>
          <p:nvPr/>
        </p:nvPicPr>
        <p:blipFill>
          <a:blip r:embed="rId6" cstate="print"/>
          <a:srcRect/>
          <a:stretch>
            <a:fillRect/>
          </a:stretch>
        </p:blipFill>
        <p:spPr bwMode="auto">
          <a:xfrm>
            <a:off x="457200" y="5334000"/>
            <a:ext cx="1981200"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52736"/>
          </a:xfrm>
        </p:spPr>
        <p:txBody>
          <a:bodyPr>
            <a:normAutofit/>
          </a:bodyPr>
          <a:lstStyle/>
          <a:p>
            <a:pPr algn="ctr"/>
            <a:r>
              <a:rPr lang="en-US" sz="2400" dirty="0" smtClean="0">
                <a:solidFill>
                  <a:srgbClr val="C00000"/>
                </a:solidFill>
                <a:latin typeface="Century Gothic" pitchFamily="34" charset="0"/>
              </a:rPr>
              <a:t>Micro-credit  Profits are used for Community Development (Joint Initiatives 50:50)</a:t>
            </a:r>
            <a:endParaRPr lang="en-US" sz="2400" dirty="0">
              <a:solidFill>
                <a:srgbClr val="C00000"/>
              </a:solidFill>
              <a:latin typeface="Century Gothic" pitchFamily="34" charset="0"/>
            </a:endParaRPr>
          </a:p>
        </p:txBody>
      </p:sp>
      <p:sp>
        <p:nvSpPr>
          <p:cNvPr id="3" name="Content Placeholder 2"/>
          <p:cNvSpPr>
            <a:spLocks noGrp="1"/>
          </p:cNvSpPr>
          <p:nvPr>
            <p:ph idx="1"/>
          </p:nvPr>
        </p:nvSpPr>
        <p:spPr>
          <a:xfrm>
            <a:off x="2014251" y="1295400"/>
            <a:ext cx="4919949" cy="5562600"/>
          </a:xfrm>
        </p:spPr>
        <p:txBody>
          <a:bodyPr>
            <a:normAutofit fontScale="85000" lnSpcReduction="20000"/>
          </a:bodyPr>
          <a:lstStyle/>
          <a:p>
            <a:pPr algn="ctr"/>
            <a:endParaRPr lang="en-US" dirty="0" smtClean="0"/>
          </a:p>
          <a:p>
            <a:r>
              <a:rPr lang="en-US" sz="2400" dirty="0" smtClean="0"/>
              <a:t>Community Infrastructure Development ( Road , canal, culvert, rest shades, tube well etc) </a:t>
            </a:r>
          </a:p>
          <a:p>
            <a:endParaRPr lang="en-US" sz="2400" dirty="0" smtClean="0"/>
          </a:p>
          <a:p>
            <a:endParaRPr lang="en-US" sz="2400" dirty="0" smtClean="0"/>
          </a:p>
          <a:p>
            <a:r>
              <a:rPr lang="en-US" sz="2400" dirty="0" smtClean="0"/>
              <a:t>Free Pre-Primary Education in 10 </a:t>
            </a:r>
            <a:r>
              <a:rPr lang="en-US" sz="2400" dirty="0" err="1" smtClean="0"/>
              <a:t>Creches</a:t>
            </a:r>
            <a:endParaRPr lang="en-US" sz="2400" dirty="0" smtClean="0"/>
          </a:p>
          <a:p>
            <a:pPr>
              <a:buNone/>
            </a:pPr>
            <a:r>
              <a:rPr lang="en-US" sz="2400" dirty="0" smtClean="0"/>
              <a:t>     680 students</a:t>
            </a:r>
          </a:p>
          <a:p>
            <a:endParaRPr lang="en-US" sz="2400" dirty="0" smtClean="0"/>
          </a:p>
          <a:p>
            <a:pPr>
              <a:buNone/>
            </a:pPr>
            <a:endParaRPr lang="en-US" sz="2400" dirty="0" smtClean="0"/>
          </a:p>
          <a:p>
            <a:endParaRPr lang="en-US" sz="2400" dirty="0" smtClean="0"/>
          </a:p>
          <a:p>
            <a:r>
              <a:rPr lang="en-US" sz="2400" dirty="0" smtClean="0"/>
              <a:t>About 1500 interest free sanitation loans to the women. </a:t>
            </a:r>
          </a:p>
          <a:p>
            <a:endParaRPr lang="en-US" sz="2400" dirty="0" smtClean="0"/>
          </a:p>
          <a:p>
            <a:r>
              <a:rPr lang="en-US" sz="2400" dirty="0" smtClean="0"/>
              <a:t>Training and skill development for women</a:t>
            </a:r>
          </a:p>
          <a:p>
            <a:r>
              <a:rPr lang="en-US" sz="2400" dirty="0" smtClean="0"/>
              <a:t>Exposure visits for individuals</a:t>
            </a:r>
          </a:p>
          <a:p>
            <a:pPr marL="0" indent="0">
              <a:buNone/>
            </a:pPr>
            <a:r>
              <a:rPr lang="en-US" sz="2400" dirty="0" smtClean="0"/>
              <a:t>      and groups clients</a:t>
            </a:r>
          </a:p>
          <a:p>
            <a:pPr algn="ctr"/>
            <a:endParaRPr lang="en-US" dirty="0" smtClean="0"/>
          </a:p>
          <a:p>
            <a:endParaRPr lang="en-US" dirty="0" smtClean="0"/>
          </a:p>
          <a:p>
            <a:endParaRPr lang="en-US" dirty="0"/>
          </a:p>
        </p:txBody>
      </p:sp>
      <p:pic>
        <p:nvPicPr>
          <p:cNvPr id="4" name="Picture 4"/>
          <p:cNvPicPr>
            <a:picLocks noChangeAspect="1" noChangeArrowheads="1"/>
          </p:cNvPicPr>
          <p:nvPr/>
        </p:nvPicPr>
        <p:blipFill>
          <a:blip r:embed="rId2" cstate="print"/>
          <a:srcRect/>
          <a:stretch>
            <a:fillRect/>
          </a:stretch>
        </p:blipFill>
        <p:spPr bwMode="auto">
          <a:xfrm>
            <a:off x="60593" y="1295400"/>
            <a:ext cx="1981200"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5"/>
          <p:cNvPicPr>
            <a:picLocks noChangeAspect="1" noChangeArrowheads="1"/>
          </p:cNvPicPr>
          <p:nvPr/>
        </p:nvPicPr>
        <p:blipFill>
          <a:blip r:embed="rId3" cstate="print"/>
          <a:srcRect/>
          <a:stretch>
            <a:fillRect/>
          </a:stretch>
        </p:blipFill>
        <p:spPr bwMode="auto">
          <a:xfrm>
            <a:off x="7009482" y="1295400"/>
            <a:ext cx="2057400"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3" descr="C:\Documents and Settings\MIS\Desktop\Tourism Photos\Inception of VSSU 1988.jpg"/>
          <p:cNvPicPr>
            <a:picLocks noChangeAspect="1" noChangeArrowheads="1"/>
          </p:cNvPicPr>
          <p:nvPr/>
        </p:nvPicPr>
        <p:blipFill>
          <a:blip r:embed="rId4" cstate="print"/>
          <a:srcRect/>
          <a:stretch>
            <a:fillRect/>
          </a:stretch>
        </p:blipFill>
        <p:spPr bwMode="auto">
          <a:xfrm>
            <a:off x="6967251" y="4054737"/>
            <a:ext cx="2133600" cy="1219200"/>
          </a:xfrm>
          <a:prstGeom prst="rect">
            <a:avLst/>
          </a:prstGeom>
          <a:ln>
            <a:noFill/>
          </a:ln>
          <a:effectLst>
            <a:outerShdw blurRad="292100" dist="139700" dir="2700000" algn="tl" rotWithShape="0">
              <a:srgbClr val="333333">
                <a:alpha val="65000"/>
              </a:srgbClr>
            </a:outerShdw>
          </a:effectLst>
        </p:spPr>
      </p:pic>
      <p:pic>
        <p:nvPicPr>
          <p:cNvPr id="8" name="Picture 2" descr="C:\Documents and Settings\MIS\Desktop\Tourism Photos\DSC07891.JPG"/>
          <p:cNvPicPr>
            <a:picLocks noChangeAspect="1" noChangeArrowheads="1"/>
          </p:cNvPicPr>
          <p:nvPr/>
        </p:nvPicPr>
        <p:blipFill>
          <a:blip r:embed="rId5" cstate="print"/>
          <a:srcRect/>
          <a:stretch>
            <a:fillRect/>
          </a:stretch>
        </p:blipFill>
        <p:spPr bwMode="auto">
          <a:xfrm>
            <a:off x="65183" y="2521852"/>
            <a:ext cx="1981200" cy="13452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6" descr="F:\Pictures to add\Women of SHG Groups in VSSU H.Q..JPG"/>
          <p:cNvPicPr>
            <a:picLocks noChangeAspect="1" noChangeArrowheads="1"/>
          </p:cNvPicPr>
          <p:nvPr/>
        </p:nvPicPr>
        <p:blipFill>
          <a:blip r:embed="rId6" cstate="print"/>
          <a:srcRect/>
          <a:stretch>
            <a:fillRect/>
          </a:stretch>
        </p:blipFill>
        <p:spPr bwMode="auto">
          <a:xfrm>
            <a:off x="6967251" y="5461065"/>
            <a:ext cx="2133600" cy="1314450"/>
          </a:xfrm>
          <a:prstGeom prst="rect">
            <a:avLst/>
          </a:prstGeom>
          <a:ln>
            <a:noFill/>
          </a:ln>
          <a:effectLst>
            <a:outerShdw blurRad="292100" dist="139700" dir="2700000" algn="tl" rotWithShape="0">
              <a:srgbClr val="333333">
                <a:alpha val="65000"/>
              </a:srgbClr>
            </a:outerShdw>
          </a:effectLst>
        </p:spPr>
      </p:pic>
      <p:pic>
        <p:nvPicPr>
          <p:cNvPr id="12" name="Picture 6" descr="C:\Documents and Settings\MIS\Desktop\MADHUDI PHOTO\nam sankirtan 11.4.13\sir\IMG_1965.JPG"/>
          <p:cNvPicPr>
            <a:picLocks noChangeAspect="1" noChangeArrowheads="1"/>
          </p:cNvPicPr>
          <p:nvPr/>
        </p:nvPicPr>
        <p:blipFill>
          <a:blip r:embed="rId7" cstate="print"/>
          <a:srcRect/>
          <a:stretch>
            <a:fillRect/>
          </a:stretch>
        </p:blipFill>
        <p:spPr bwMode="auto">
          <a:xfrm>
            <a:off x="51412" y="5505525"/>
            <a:ext cx="1981200" cy="1352475"/>
          </a:xfrm>
          <a:prstGeom prst="rect">
            <a:avLst/>
          </a:prstGeom>
          <a:ln>
            <a:noFill/>
          </a:ln>
          <a:effectLst>
            <a:outerShdw blurRad="292100" dist="139700" dir="2700000" algn="tl" rotWithShape="0">
              <a:srgbClr val="333333">
                <a:alpha val="65000"/>
              </a:srgbClr>
            </a:outerShdw>
          </a:effectLst>
        </p:spPr>
      </p:pic>
      <p:pic>
        <p:nvPicPr>
          <p:cNvPr id="13" name="Picture 12" descr="F:\Documents\Vssu Documents\VSSU  &amp; ITS ACTIVITIES\A4CRE~46.JPG"/>
          <p:cNvPicPr/>
          <p:nvPr/>
        </p:nvPicPr>
        <p:blipFill>
          <a:blip r:embed="rId8" cstate="print"/>
          <a:srcRect/>
          <a:stretch>
            <a:fillRect/>
          </a:stretch>
        </p:blipFill>
        <p:spPr bwMode="auto">
          <a:xfrm>
            <a:off x="7010400" y="2590800"/>
            <a:ext cx="2133600" cy="1387737"/>
          </a:xfrm>
          <a:prstGeom prst="rect">
            <a:avLst/>
          </a:prstGeom>
          <a:ln>
            <a:noFill/>
          </a:ln>
          <a:effectLst>
            <a:outerShdw blurRad="292100" dist="139700" dir="2700000" algn="tl" rotWithShape="0">
              <a:srgbClr val="333333">
                <a:alpha val="65000"/>
              </a:srgbClr>
            </a:outerShdw>
          </a:effectLst>
        </p:spPr>
      </p:pic>
      <p:pic>
        <p:nvPicPr>
          <p:cNvPr id="14" name="Picture 5"/>
          <p:cNvPicPr>
            <a:picLocks noChangeAspect="1" noChangeArrowheads="1"/>
          </p:cNvPicPr>
          <p:nvPr/>
        </p:nvPicPr>
        <p:blipFill>
          <a:blip r:embed="rId9" cstate="print"/>
          <a:srcRect/>
          <a:stretch>
            <a:fillRect/>
          </a:stretch>
        </p:blipFill>
        <p:spPr bwMode="auto">
          <a:xfrm>
            <a:off x="-5049" y="3962400"/>
            <a:ext cx="1981200" cy="14478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9144000" cy="438912"/>
          </a:xfrm>
        </p:spPr>
        <p:txBody>
          <a:bodyPr>
            <a:noAutofit/>
          </a:bodyPr>
          <a:lstStyle/>
          <a:p>
            <a:pPr algn="ctr"/>
            <a:r>
              <a:rPr lang="en-US" sz="2800" u="sng" dirty="0" smtClean="0">
                <a:solidFill>
                  <a:srgbClr val="C00000"/>
                </a:solidFill>
                <a:latin typeface="Century Gothic" pitchFamily="34" charset="0"/>
              </a:rPr>
              <a:t>Education for Rural Development </a:t>
            </a:r>
            <a:endParaRPr lang="en-US" sz="2800" u="sng" dirty="0">
              <a:solidFill>
                <a:srgbClr val="C00000"/>
              </a:solidFill>
              <a:latin typeface="Century Gothic" pitchFamily="34" charset="0"/>
            </a:endParaRPr>
          </a:p>
        </p:txBody>
      </p:sp>
      <p:sp>
        <p:nvSpPr>
          <p:cNvPr id="3" name="Content Placeholder 2"/>
          <p:cNvSpPr>
            <a:spLocks noGrp="1"/>
          </p:cNvSpPr>
          <p:nvPr>
            <p:ph idx="1"/>
          </p:nvPr>
        </p:nvSpPr>
        <p:spPr>
          <a:xfrm>
            <a:off x="0" y="990600"/>
            <a:ext cx="9144000" cy="5867400"/>
          </a:xfrm>
        </p:spPr>
        <p:txBody>
          <a:bodyPr>
            <a:normAutofit fontScale="92500" lnSpcReduction="10000"/>
          </a:bodyPr>
          <a:lstStyle/>
          <a:p>
            <a:endParaRPr lang="en-US" sz="2000" dirty="0" smtClean="0"/>
          </a:p>
          <a:p>
            <a:pPr>
              <a:buNone/>
            </a:pPr>
            <a:r>
              <a:rPr lang="en-US" dirty="0" smtClean="0"/>
              <a:t>  </a:t>
            </a:r>
          </a:p>
          <a:p>
            <a:pPr>
              <a:buNone/>
            </a:pPr>
            <a:r>
              <a:rPr lang="en-US" sz="1800" dirty="0" smtClean="0"/>
              <a:t>                                          </a:t>
            </a:r>
          </a:p>
          <a:p>
            <a:pPr>
              <a:buNone/>
            </a:pPr>
            <a:r>
              <a:rPr lang="en-US" sz="1800" dirty="0" smtClean="0"/>
              <a:t>                                                </a:t>
            </a:r>
            <a:r>
              <a:rPr lang="en-US" sz="1700" b="1" dirty="0" smtClean="0">
                <a:solidFill>
                  <a:srgbClr val="A61A1A"/>
                </a:solidFill>
                <a:latin typeface="Century Gothic" pitchFamily="34" charset="0"/>
              </a:rPr>
              <a:t>Competitive exam for government jobs</a:t>
            </a:r>
          </a:p>
          <a:p>
            <a:pPr>
              <a:buNone/>
            </a:pPr>
            <a:endParaRPr lang="en-US" dirty="0" smtClean="0"/>
          </a:p>
          <a:p>
            <a:pPr>
              <a:buNone/>
            </a:pPr>
            <a:r>
              <a:rPr lang="en-US" dirty="0" smtClean="0">
                <a:solidFill>
                  <a:srgbClr val="C00000"/>
                </a:solidFill>
              </a:rPr>
              <a:t>  </a:t>
            </a:r>
          </a:p>
          <a:p>
            <a:pPr>
              <a:buNone/>
            </a:pPr>
            <a:endParaRPr lang="en-US" sz="1600" b="1" dirty="0" smtClean="0"/>
          </a:p>
          <a:p>
            <a:pPr>
              <a:buNone/>
            </a:pPr>
            <a:endParaRPr lang="en-US" sz="1600" b="1" dirty="0" smtClean="0"/>
          </a:p>
          <a:p>
            <a:pPr>
              <a:buNone/>
            </a:pPr>
            <a:endParaRPr lang="en-US" sz="1600" b="1" dirty="0" smtClean="0"/>
          </a:p>
          <a:p>
            <a:pPr>
              <a:buNone/>
            </a:pPr>
            <a:r>
              <a:rPr lang="en-US" sz="1600" b="1" dirty="0" smtClean="0"/>
              <a:t>            VSSU International School         Higher Secondary School  CBSE             The Oceanic Library &amp; </a:t>
            </a:r>
            <a:r>
              <a:rPr lang="en-US" sz="1600" b="1" dirty="0" err="1" smtClean="0"/>
              <a:t>B.Ed</a:t>
            </a:r>
            <a:r>
              <a:rPr lang="en-US" sz="1600" b="1" dirty="0" smtClean="0"/>
              <a:t> College</a:t>
            </a:r>
          </a:p>
          <a:p>
            <a:pPr>
              <a:buNone/>
            </a:pPr>
            <a:r>
              <a:rPr lang="en-US" dirty="0" smtClean="0">
                <a:solidFill>
                  <a:srgbClr val="C00000"/>
                </a:solidFill>
              </a:rPr>
              <a:t>   </a:t>
            </a:r>
          </a:p>
          <a:p>
            <a:pPr algn="ctr">
              <a:buNone/>
            </a:pPr>
            <a:r>
              <a:rPr lang="en-US" dirty="0" smtClean="0">
                <a:solidFill>
                  <a:srgbClr val="C00000"/>
                </a:solidFill>
                <a:latin typeface="Century Gothic" pitchFamily="34" charset="0"/>
              </a:rPr>
              <a:t>Education for Economic </a:t>
            </a:r>
            <a:r>
              <a:rPr lang="en-US" dirty="0" err="1" smtClean="0">
                <a:solidFill>
                  <a:srgbClr val="C00000"/>
                </a:solidFill>
                <a:latin typeface="Century Gothic" pitchFamily="34" charset="0"/>
              </a:rPr>
              <a:t>Upliftment</a:t>
            </a:r>
            <a:endParaRPr lang="en-US" dirty="0" smtClean="0">
              <a:solidFill>
                <a:srgbClr val="C00000"/>
              </a:solidFill>
              <a:latin typeface="Century Gothic" pitchFamily="34" charset="0"/>
            </a:endParaRPr>
          </a:p>
          <a:p>
            <a:pPr algn="ctr">
              <a:buNone/>
            </a:pPr>
            <a:r>
              <a:rPr lang="en-US" sz="2000" dirty="0" smtClean="0">
                <a:latin typeface="Century Gothic" pitchFamily="34" charset="0"/>
              </a:rPr>
              <a:t>Government has already approved 520 million INR for (JNV) this project </a:t>
            </a:r>
          </a:p>
          <a:p>
            <a:pPr algn="ctr"/>
            <a:r>
              <a:rPr lang="en-US" sz="2000" dirty="0" smtClean="0">
                <a:latin typeface="Century Gothic" pitchFamily="34" charset="0"/>
              </a:rPr>
              <a:t>600 meritorious students will get facility free of cost</a:t>
            </a:r>
          </a:p>
          <a:p>
            <a:pPr algn="ctr"/>
            <a:r>
              <a:rPr lang="en-US" sz="2000" dirty="0" smtClean="0">
                <a:latin typeface="Century Gothic" pitchFamily="34" charset="0"/>
              </a:rPr>
              <a:t>120 teaching &amp; non teaching staff </a:t>
            </a:r>
            <a:endParaRPr lang="en-US" sz="2000" dirty="0">
              <a:latin typeface="Century Gothic" pitchFamily="34" charset="0"/>
            </a:endParaRPr>
          </a:p>
        </p:txBody>
      </p:sp>
      <p:pic>
        <p:nvPicPr>
          <p:cNvPr id="4" name="Picture 3" descr="C:\Documents and Settings\MIS\Desktop\Tourism Photos\VSSU International School.JPG"/>
          <p:cNvPicPr>
            <a:picLocks noChangeAspect="1" noChangeArrowheads="1"/>
          </p:cNvPicPr>
          <p:nvPr/>
        </p:nvPicPr>
        <p:blipFill>
          <a:blip r:embed="rId2" cstate="print"/>
          <a:srcRect/>
          <a:stretch>
            <a:fillRect/>
          </a:stretch>
        </p:blipFill>
        <p:spPr bwMode="auto">
          <a:xfrm>
            <a:off x="304800" y="2667000"/>
            <a:ext cx="2552688" cy="14477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descr="C:\Documents and Settings\MIS\Desktop\MADHUDI PHOTO\photos2\DSC07803.JPG"/>
          <p:cNvPicPr>
            <a:picLocks noChangeAspect="1" noChangeArrowheads="1"/>
          </p:cNvPicPr>
          <p:nvPr/>
        </p:nvPicPr>
        <p:blipFill>
          <a:blip r:embed="rId3" cstate="print"/>
          <a:srcRect/>
          <a:stretch>
            <a:fillRect/>
          </a:stretch>
        </p:blipFill>
        <p:spPr bwMode="auto">
          <a:xfrm>
            <a:off x="6072198" y="2571744"/>
            <a:ext cx="2881064"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7" descr="C:\Documents and Settings\MIS\Desktop\international school\Inauguration photos of VSSU International school on 8th Feb'2013\DSC02317.JPG"/>
          <p:cNvPicPr>
            <a:picLocks noChangeAspect="1" noChangeArrowheads="1"/>
          </p:cNvPicPr>
          <p:nvPr/>
        </p:nvPicPr>
        <p:blipFill>
          <a:blip r:embed="rId4" cstate="print"/>
          <a:srcRect/>
          <a:stretch>
            <a:fillRect/>
          </a:stretch>
        </p:blipFill>
        <p:spPr bwMode="auto">
          <a:xfrm>
            <a:off x="3124200" y="714356"/>
            <a:ext cx="2438400" cy="1428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18" descr="H:\Pvt. Secretary\Local Disk F\Photographs Only\15 august.08 &amp; group picture\Picture 1199.jpg"/>
          <p:cNvPicPr>
            <a:picLocks noChangeAspect="1" noChangeArrowheads="1"/>
          </p:cNvPicPr>
          <p:nvPr/>
        </p:nvPicPr>
        <p:blipFill>
          <a:blip r:embed="rId5" cstate="print">
            <a:lum bright="10000" contrast="20000"/>
          </a:blip>
          <a:srcRect l="4445" t="28169" r="6277"/>
          <a:stretch>
            <a:fillRect/>
          </a:stretch>
        </p:blipFill>
        <p:spPr bwMode="auto">
          <a:xfrm>
            <a:off x="2895600" y="2667000"/>
            <a:ext cx="3048000" cy="14477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Documents and Settings\kapil\Desktop\important documents\Copy of ibc flag photo.jpg"/>
          <p:cNvPicPr>
            <a:picLocks noChangeAspect="1" noChangeArrowheads="1"/>
          </p:cNvPicPr>
          <p:nvPr/>
        </p:nvPicPr>
        <p:blipFill>
          <a:blip r:embed="rId2" cstate="print"/>
          <a:srcRect/>
          <a:stretch>
            <a:fillRect/>
          </a:stretch>
        </p:blipFill>
        <p:spPr bwMode="auto">
          <a:xfrm>
            <a:off x="0" y="0"/>
            <a:ext cx="91440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152400" y="5791200"/>
            <a:ext cx="9448800" cy="430887"/>
          </a:xfrm>
          <a:prstGeom prst="rect">
            <a:avLst/>
          </a:prstGeom>
          <a:noFill/>
        </p:spPr>
        <p:txBody>
          <a:bodyPr wrap="square" rtlCol="0">
            <a:spAutoFit/>
          </a:bodyPr>
          <a:lstStyle/>
          <a:p>
            <a:pPr algn="ctr"/>
            <a:r>
              <a:rPr lang="en-US" sz="1100" b="1" dirty="0" smtClean="0">
                <a:solidFill>
                  <a:schemeClr val="bg1"/>
                </a:solidFill>
              </a:rPr>
              <a:t>In presence of </a:t>
            </a:r>
          </a:p>
          <a:p>
            <a:pPr algn="ctr"/>
            <a:r>
              <a:rPr lang="en-US" sz="1100" b="1" dirty="0" smtClean="0">
                <a:solidFill>
                  <a:schemeClr val="bg1"/>
                </a:solidFill>
                <a:latin typeface="Century Gothic" pitchFamily="34" charset="0"/>
              </a:rPr>
              <a:t>AMERICA   AUSTRIA  BANGLADESH  BHUTAN  BRAZIL  CHINA   FRANCE   INDIA ITALY  JAPAN   MALAYSIA   NEPAL   NETHERLANDS  &amp;  RUSSIA </a:t>
            </a:r>
            <a:endParaRPr lang="en-US" sz="1100" b="1" dirty="0">
              <a:solidFill>
                <a:schemeClr val="bg1"/>
              </a:solidFill>
              <a:latin typeface="Century Gothic" pitchFamily="34" charset="0"/>
            </a:endParaRPr>
          </a:p>
        </p:txBody>
      </p:sp>
      <p:sp>
        <p:nvSpPr>
          <p:cNvPr id="6" name="TextBox 5"/>
          <p:cNvSpPr txBox="1"/>
          <p:nvPr/>
        </p:nvSpPr>
        <p:spPr>
          <a:xfrm>
            <a:off x="0" y="1066800"/>
            <a:ext cx="9144000" cy="707886"/>
          </a:xfrm>
          <a:prstGeom prst="rect">
            <a:avLst/>
          </a:prstGeom>
          <a:noFill/>
        </p:spPr>
        <p:txBody>
          <a:bodyPr wrap="square" rtlCol="0">
            <a:spAutoFit/>
          </a:bodyPr>
          <a:lstStyle/>
          <a:p>
            <a:pPr algn="ctr"/>
            <a:r>
              <a:rPr lang="en-US" sz="2000" b="1" dirty="0" smtClean="0">
                <a:solidFill>
                  <a:schemeClr val="bg1"/>
                </a:solidFill>
                <a:latin typeface="Book Antiqua" pitchFamily="18" charset="0"/>
              </a:rPr>
              <a:t>150</a:t>
            </a:r>
            <a:r>
              <a:rPr lang="en-US" sz="2000" b="1" baseline="30000" dirty="0" smtClean="0">
                <a:solidFill>
                  <a:schemeClr val="bg1"/>
                </a:solidFill>
                <a:latin typeface="Book Antiqua" pitchFamily="18" charset="0"/>
              </a:rPr>
              <a:t>th</a:t>
            </a:r>
            <a:r>
              <a:rPr lang="en-US" sz="2000" b="1" dirty="0" smtClean="0">
                <a:solidFill>
                  <a:schemeClr val="bg1"/>
                </a:solidFill>
                <a:latin typeface="Book Antiqua" pitchFamily="18" charset="0"/>
              </a:rPr>
              <a:t> years  Birth Anniversary of Swami Vivekananda</a:t>
            </a:r>
          </a:p>
          <a:p>
            <a:pPr algn="ctr"/>
            <a:r>
              <a:rPr lang="en-US" sz="2000" b="1" dirty="0" smtClean="0">
                <a:solidFill>
                  <a:schemeClr val="bg1"/>
                </a:solidFill>
                <a:latin typeface="Book Antiqua" pitchFamily="18" charset="0"/>
              </a:rPr>
              <a:t>25 years of  VSSU &amp;  10</a:t>
            </a:r>
            <a:r>
              <a:rPr lang="en-US" sz="2000" b="1" baseline="30000" dirty="0" smtClean="0">
                <a:solidFill>
                  <a:schemeClr val="bg1"/>
                </a:solidFill>
                <a:latin typeface="Book Antiqua" pitchFamily="18" charset="0"/>
              </a:rPr>
              <a:t>th</a:t>
            </a:r>
            <a:r>
              <a:rPr lang="en-US" sz="2000" b="1" dirty="0" smtClean="0">
                <a:solidFill>
                  <a:schemeClr val="bg1"/>
                </a:solidFill>
                <a:latin typeface="Book Antiqua" pitchFamily="18" charset="0"/>
              </a:rPr>
              <a:t> Years  of  MAA’s  arrival …</a:t>
            </a:r>
            <a:endParaRPr lang="en-US" sz="2000" b="1" dirty="0">
              <a:solidFill>
                <a:schemeClr val="bg1"/>
              </a:solidFill>
              <a:latin typeface="Book Antiqua" pitchFamily="18" charset="0"/>
            </a:endParaRPr>
          </a:p>
        </p:txBody>
      </p:sp>
      <p:sp>
        <p:nvSpPr>
          <p:cNvPr id="9" name="TextBox 8"/>
          <p:cNvSpPr txBox="1"/>
          <p:nvPr/>
        </p:nvSpPr>
        <p:spPr>
          <a:xfrm>
            <a:off x="0" y="0"/>
            <a:ext cx="9144000" cy="861774"/>
          </a:xfrm>
          <a:prstGeom prst="rect">
            <a:avLst/>
          </a:prstGeom>
          <a:noFill/>
        </p:spPr>
        <p:txBody>
          <a:bodyPr wrap="square" rtlCol="0">
            <a:spAutoFit/>
          </a:bodyPr>
          <a:lstStyle/>
          <a:p>
            <a:pPr algn="ctr"/>
            <a:r>
              <a:rPr lang="en-US" sz="3200" dirty="0" smtClean="0">
                <a:solidFill>
                  <a:srgbClr val="FFFF00"/>
                </a:solidFill>
              </a:rPr>
              <a:t>International Brotherhood  Conference – 2012</a:t>
            </a:r>
          </a:p>
          <a:p>
            <a:pPr algn="ctr"/>
            <a:r>
              <a:rPr lang="en-US" dirty="0" smtClean="0">
                <a:solidFill>
                  <a:srgbClr val="FFFF00"/>
                </a:solidFill>
              </a:rPr>
              <a:t>27</a:t>
            </a:r>
            <a:r>
              <a:rPr lang="en-US" baseline="30000" dirty="0" smtClean="0">
                <a:solidFill>
                  <a:srgbClr val="FFFF00"/>
                </a:solidFill>
              </a:rPr>
              <a:t>th</a:t>
            </a:r>
            <a:r>
              <a:rPr lang="en-US" dirty="0" smtClean="0">
                <a:solidFill>
                  <a:srgbClr val="FFFF00"/>
                </a:solidFill>
              </a:rPr>
              <a:t> September – 2</a:t>
            </a:r>
            <a:r>
              <a:rPr lang="en-US" baseline="30000" dirty="0" smtClean="0">
                <a:solidFill>
                  <a:srgbClr val="FFFF00"/>
                </a:solidFill>
              </a:rPr>
              <a:t>nd</a:t>
            </a:r>
            <a:r>
              <a:rPr lang="en-US" dirty="0" smtClean="0">
                <a:solidFill>
                  <a:srgbClr val="FFFF00"/>
                </a:solidFill>
              </a:rPr>
              <a:t> October</a:t>
            </a:r>
            <a:endParaRPr lang="en-US" dirty="0">
              <a:solidFill>
                <a:srgbClr val="FFFF00"/>
              </a:solidFill>
            </a:endParaRPr>
          </a:p>
        </p:txBody>
      </p:sp>
      <p:sp>
        <p:nvSpPr>
          <p:cNvPr id="11" name="Rectangle 10"/>
          <p:cNvSpPr/>
          <p:nvPr/>
        </p:nvSpPr>
        <p:spPr>
          <a:xfrm>
            <a:off x="0" y="6334780"/>
            <a:ext cx="9144000" cy="523220"/>
          </a:xfrm>
          <a:prstGeom prst="rect">
            <a:avLst/>
          </a:prstGeom>
        </p:spPr>
        <p:txBody>
          <a:bodyPr wrap="square">
            <a:spAutoFit/>
          </a:bodyPr>
          <a:lstStyle/>
          <a:p>
            <a:pPr algn="ctr"/>
            <a:r>
              <a:rPr lang="en-US" sz="1400" dirty="0" smtClean="0">
                <a:solidFill>
                  <a:srgbClr val="FFFF00"/>
                </a:solidFill>
                <a:latin typeface="Century Gothic" pitchFamily="34" charset="0"/>
              </a:rPr>
              <a:t>This  conference   was organised  to convey  our  love , respect &amp; gratitude to each country , </a:t>
            </a:r>
          </a:p>
          <a:p>
            <a:pPr algn="ctr"/>
            <a:r>
              <a:rPr lang="en-US" sz="1400" dirty="0" smtClean="0">
                <a:solidFill>
                  <a:srgbClr val="FFFF00"/>
                </a:solidFill>
                <a:latin typeface="Century Gothic" pitchFamily="34" charset="0"/>
              </a:rPr>
              <a:t>Citizens &amp;  religions  of the  earth. </a:t>
            </a:r>
            <a:endParaRPr lang="en-US" sz="1400" dirty="0">
              <a:solidFill>
                <a:srgbClr val="FFFF00"/>
              </a:solidFill>
              <a:latin typeface="Century Gothic" pitchFamily="34" charset="0"/>
            </a:endParaRPr>
          </a:p>
        </p:txBody>
      </p:sp>
      <p:pic>
        <p:nvPicPr>
          <p:cNvPr id="10" name="Picture 1" descr="C:\Documents and Settings\MIS\Desktop\international brotherhood conference\brotherhood conference 2012.jpg"/>
          <p:cNvPicPr>
            <a:picLocks noChangeAspect="1" noChangeArrowheads="1"/>
          </p:cNvPicPr>
          <p:nvPr/>
        </p:nvPicPr>
        <p:blipFill>
          <a:blip r:embed="rId3" cstate="print"/>
          <a:srcRect/>
          <a:stretch>
            <a:fillRect/>
          </a:stretch>
        </p:blipFill>
        <p:spPr bwMode="auto">
          <a:xfrm>
            <a:off x="5029200" y="4343400"/>
            <a:ext cx="3962400" cy="16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4" descr="G:\Website Upgradation Apr 2012\Our Founder\DSC_0093.JPG"/>
          <p:cNvPicPr>
            <a:picLocks noChangeAspect="1" noChangeArrowheads="1"/>
          </p:cNvPicPr>
          <p:nvPr/>
        </p:nvPicPr>
        <p:blipFill>
          <a:blip r:embed="rId4" cstate="print"/>
          <a:srcRect/>
          <a:stretch>
            <a:fillRect/>
          </a:stretch>
        </p:blipFill>
        <p:spPr bwMode="auto">
          <a:xfrm>
            <a:off x="152400" y="4267200"/>
            <a:ext cx="3733800" cy="167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15400" cy="1143000"/>
          </a:xfrm>
        </p:spPr>
        <p:txBody>
          <a:bodyPr>
            <a:normAutofit/>
          </a:bodyPr>
          <a:lstStyle/>
          <a:p>
            <a:pPr algn="ctr"/>
            <a:r>
              <a:rPr lang="en-US" sz="2800" u="sng" dirty="0" smtClean="0">
                <a:solidFill>
                  <a:srgbClr val="C00000"/>
                </a:solidFill>
                <a:latin typeface="Century Gothic" pitchFamily="34" charset="0"/>
              </a:rPr>
              <a:t>Where we are working</a:t>
            </a:r>
            <a:r>
              <a:rPr lang="en-US" sz="3200" u="sng" dirty="0" smtClean="0">
                <a:solidFill>
                  <a:srgbClr val="C00000"/>
                </a:solidFill>
                <a:latin typeface="Century Gothic" pitchFamily="34" charset="0"/>
              </a:rPr>
              <a:t/>
            </a:r>
            <a:br>
              <a:rPr lang="en-US" sz="3200" u="sng" dirty="0" smtClean="0">
                <a:solidFill>
                  <a:srgbClr val="C00000"/>
                </a:solidFill>
                <a:latin typeface="Century Gothic" pitchFamily="34" charset="0"/>
              </a:rPr>
            </a:br>
            <a:r>
              <a:rPr lang="en-US" sz="2000" dirty="0" smtClean="0">
                <a:solidFill>
                  <a:srgbClr val="C00000"/>
                </a:solidFill>
                <a:latin typeface="Century Gothic" pitchFamily="34" charset="0"/>
              </a:rPr>
              <a:t>South 24 Parganas, Sunderbans, West Bengal - India</a:t>
            </a:r>
            <a:endParaRPr lang="en-US" sz="2000" dirty="0">
              <a:solidFill>
                <a:srgbClr val="C00000"/>
              </a:solidFill>
              <a:latin typeface="Century Gothic" pitchFamily="34" charset="0"/>
            </a:endParaRPr>
          </a:p>
        </p:txBody>
      </p:sp>
      <p:pic>
        <p:nvPicPr>
          <p:cNvPr id="7" name="Content Placeholder 5" descr="IMG_3398.JPG"/>
          <p:cNvPicPr>
            <a:picLocks noGrp="1" noChangeAspect="1"/>
          </p:cNvPicPr>
          <p:nvPr>
            <p:ph sz="half" idx="1"/>
          </p:nvPr>
        </p:nvPicPr>
        <p:blipFill>
          <a:blip r:embed="rId2" cstate="print">
            <a:lum contrast="20000"/>
          </a:blip>
          <a:srcRect t="-24862" b="-24862"/>
          <a:stretch>
            <a:fillRect/>
          </a:stretch>
        </p:blipFill>
        <p:spPr>
          <a:xfrm>
            <a:off x="5715000" y="457200"/>
            <a:ext cx="3200400" cy="6172200"/>
          </a:xfrm>
          <a:prstGeom prst="rect">
            <a:avLst/>
          </a:prstGeom>
          <a:ln>
            <a:noFill/>
          </a:ln>
          <a:effectLst>
            <a:outerShdw blurRad="292100" dist="139700" dir="2700000" algn="tl" rotWithShape="0">
              <a:srgbClr val="333333">
                <a:alpha val="65000"/>
              </a:srgbClr>
            </a:outerShdw>
          </a:effectLst>
        </p:spPr>
      </p:pic>
      <p:pic>
        <p:nvPicPr>
          <p:cNvPr id="15" name="Content Placeholder 5" descr="west-bengal-political-map.jpg"/>
          <p:cNvPicPr>
            <a:picLocks noGrp="1" noChangeAspect="1"/>
          </p:cNvPicPr>
          <p:nvPr>
            <p:ph sz="half" idx="2"/>
          </p:nvPr>
        </p:nvPicPr>
        <p:blipFill>
          <a:blip r:embed="rId3" cstate="print"/>
          <a:srcRect l="-15053" r="-15053"/>
          <a:stretch>
            <a:fillRect/>
          </a:stretch>
        </p:blipFill>
        <p:spPr>
          <a:xfrm>
            <a:off x="-152400" y="1371600"/>
            <a:ext cx="2971800" cy="4572000"/>
          </a:xfrm>
          <a:prstGeom prst="rect">
            <a:avLst/>
          </a:prstGeom>
        </p:spPr>
      </p:pic>
      <p:sp>
        <p:nvSpPr>
          <p:cNvPr id="9" name="Rectangle 8"/>
          <p:cNvSpPr/>
          <p:nvPr/>
        </p:nvSpPr>
        <p:spPr>
          <a:xfrm>
            <a:off x="2285984" y="2285992"/>
            <a:ext cx="3352800" cy="584775"/>
          </a:xfrm>
          <a:prstGeom prst="rect">
            <a:avLst/>
          </a:prstGeom>
        </p:spPr>
        <p:txBody>
          <a:bodyPr wrap="square">
            <a:spAutoFit/>
          </a:bodyPr>
          <a:lstStyle/>
          <a:p>
            <a:pPr algn="ctr"/>
            <a:r>
              <a:rPr lang="en-US" sz="1600" b="1" dirty="0" smtClean="0">
                <a:solidFill>
                  <a:srgbClr val="FFC000"/>
                </a:solidFill>
                <a:latin typeface="Calisto MT" pitchFamily="18" charset="0"/>
              </a:rPr>
              <a:t>Population: 8.1 million</a:t>
            </a:r>
          </a:p>
          <a:p>
            <a:pPr algn="ctr"/>
            <a:endParaRPr lang="en-US" sz="1600" b="1" dirty="0" smtClean="0">
              <a:solidFill>
                <a:srgbClr val="FFC000"/>
              </a:solidFill>
              <a:latin typeface="Calisto MT" pitchFamily="18" charset="0"/>
            </a:endParaRPr>
          </a:p>
        </p:txBody>
      </p:sp>
      <p:sp>
        <p:nvSpPr>
          <p:cNvPr id="10" name="Rectangle 9"/>
          <p:cNvSpPr/>
          <p:nvPr/>
        </p:nvSpPr>
        <p:spPr>
          <a:xfrm>
            <a:off x="2786050" y="2643182"/>
            <a:ext cx="2286000" cy="584775"/>
          </a:xfrm>
          <a:prstGeom prst="rect">
            <a:avLst/>
          </a:prstGeom>
        </p:spPr>
        <p:txBody>
          <a:bodyPr wrap="square">
            <a:spAutoFit/>
          </a:bodyPr>
          <a:lstStyle/>
          <a:p>
            <a:pPr algn="ctr"/>
            <a:r>
              <a:rPr lang="en-US" sz="1600" b="1" dirty="0" smtClean="0">
                <a:solidFill>
                  <a:srgbClr val="FFC000"/>
                </a:solidFill>
                <a:latin typeface="Calisto MT" pitchFamily="18" charset="0"/>
              </a:rPr>
              <a:t>Out of which 74%  live in rural  areas</a:t>
            </a:r>
          </a:p>
        </p:txBody>
      </p:sp>
      <p:sp>
        <p:nvSpPr>
          <p:cNvPr id="11" name="Rectangle 10"/>
          <p:cNvSpPr/>
          <p:nvPr/>
        </p:nvSpPr>
        <p:spPr>
          <a:xfrm>
            <a:off x="2143108" y="4643446"/>
            <a:ext cx="3581416" cy="830997"/>
          </a:xfrm>
          <a:prstGeom prst="rect">
            <a:avLst/>
          </a:prstGeom>
        </p:spPr>
        <p:txBody>
          <a:bodyPr wrap="square">
            <a:spAutoFit/>
          </a:bodyPr>
          <a:lstStyle/>
          <a:p>
            <a:pPr algn="ctr"/>
            <a:r>
              <a:rPr lang="en-US" sz="1600" b="1" dirty="0" smtClean="0">
                <a:solidFill>
                  <a:srgbClr val="00B050"/>
                </a:solidFill>
                <a:latin typeface="Calisto MT" pitchFamily="18" charset="0"/>
              </a:rPr>
              <a:t>Activities: </a:t>
            </a:r>
          </a:p>
          <a:p>
            <a:pPr algn="ctr"/>
            <a:r>
              <a:rPr lang="en-US" sz="1600" b="1" dirty="0" smtClean="0">
                <a:solidFill>
                  <a:srgbClr val="00B050"/>
                </a:solidFill>
                <a:latin typeface="Calisto MT" pitchFamily="18" charset="0"/>
              </a:rPr>
              <a:t>Agriculture, Fisheries, micro &amp; small enterprise </a:t>
            </a:r>
          </a:p>
        </p:txBody>
      </p:sp>
      <p:sp>
        <p:nvSpPr>
          <p:cNvPr id="13" name="Rectangle 12"/>
          <p:cNvSpPr/>
          <p:nvPr/>
        </p:nvSpPr>
        <p:spPr>
          <a:xfrm>
            <a:off x="2428860" y="4643446"/>
            <a:ext cx="3200400" cy="1077218"/>
          </a:xfrm>
          <a:prstGeom prst="rect">
            <a:avLst/>
          </a:prstGeom>
        </p:spPr>
        <p:txBody>
          <a:bodyPr wrap="square">
            <a:spAutoFit/>
          </a:bodyPr>
          <a:lstStyle/>
          <a:p>
            <a:pPr algn="r"/>
            <a:r>
              <a:rPr lang="en-US" sz="2400" dirty="0">
                <a:solidFill>
                  <a:srgbClr val="C00000"/>
                </a:solidFill>
              </a:rPr>
              <a:t> </a:t>
            </a:r>
            <a:r>
              <a:rPr lang="en-US" sz="2400" dirty="0" smtClean="0">
                <a:solidFill>
                  <a:srgbClr val="C00000"/>
                </a:solidFill>
              </a:rPr>
              <a:t>  </a:t>
            </a:r>
            <a:endParaRPr lang="en-US" sz="2000" b="1" dirty="0" smtClean="0">
              <a:solidFill>
                <a:schemeClr val="tx2"/>
              </a:solidFill>
            </a:endParaRPr>
          </a:p>
          <a:p>
            <a:pPr algn="r"/>
            <a:endParaRPr lang="en-US" sz="2000" b="1" dirty="0" smtClean="0">
              <a:solidFill>
                <a:schemeClr val="tx2"/>
              </a:solidFill>
            </a:endParaRPr>
          </a:p>
          <a:p>
            <a:r>
              <a:rPr lang="en-US" sz="2000" b="1" dirty="0" smtClean="0">
                <a:solidFill>
                  <a:schemeClr val="tx2"/>
                </a:solidFill>
              </a:rPr>
              <a:t>                      </a:t>
            </a:r>
            <a:endParaRPr lang="en-US" sz="2000" b="1" dirty="0">
              <a:solidFill>
                <a:schemeClr val="tx2"/>
              </a:solidFill>
            </a:endParaRPr>
          </a:p>
        </p:txBody>
      </p:sp>
      <p:sp>
        <p:nvSpPr>
          <p:cNvPr id="16" name="Right Arrow 15"/>
          <p:cNvSpPr/>
          <p:nvPr/>
        </p:nvSpPr>
        <p:spPr>
          <a:xfrm rot="13847551">
            <a:off x="1725901" y="5622976"/>
            <a:ext cx="533400" cy="3810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TextBox 16"/>
          <p:cNvSpPr txBox="1"/>
          <p:nvPr/>
        </p:nvSpPr>
        <p:spPr>
          <a:xfrm>
            <a:off x="914400" y="6019800"/>
            <a:ext cx="2438400" cy="369332"/>
          </a:xfrm>
          <a:prstGeom prst="rect">
            <a:avLst/>
          </a:prstGeom>
          <a:noFill/>
        </p:spPr>
        <p:txBody>
          <a:bodyPr wrap="square" rtlCol="0">
            <a:spAutoFit/>
          </a:bodyPr>
          <a:lstStyle/>
          <a:p>
            <a:r>
              <a:rPr lang="en-US" dirty="0" smtClean="0"/>
              <a:t>VSSU’s  working area</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4" name="Picture 2" descr="E:\IBC picture 2012\DSC01131.JPG"/>
          <p:cNvPicPr>
            <a:picLocks noChangeAspect="1" noChangeArrowheads="1"/>
          </p:cNvPicPr>
          <p:nvPr/>
        </p:nvPicPr>
        <p:blipFill>
          <a:blip r:embed="rId3" cstate="print"/>
          <a:srcRect/>
          <a:stretch>
            <a:fillRect/>
          </a:stretch>
        </p:blipFill>
        <p:spPr bwMode="auto">
          <a:xfrm>
            <a:off x="0" y="0"/>
            <a:ext cx="9448800" cy="6858000"/>
          </a:xfrm>
          <a:prstGeom prst="rect">
            <a:avLst/>
          </a:prstGeom>
          <a:noFill/>
        </p:spPr>
      </p:pic>
      <p:sp>
        <p:nvSpPr>
          <p:cNvPr id="6" name="TextBox 5"/>
          <p:cNvSpPr txBox="1"/>
          <p:nvPr/>
        </p:nvSpPr>
        <p:spPr>
          <a:xfrm>
            <a:off x="762000" y="5257800"/>
            <a:ext cx="4800600" cy="369332"/>
          </a:xfrm>
          <a:prstGeom prst="rect">
            <a:avLst/>
          </a:prstGeom>
          <a:noFill/>
        </p:spPr>
        <p:txBody>
          <a:bodyPr wrap="square" rtlCol="0">
            <a:spAutoFit/>
          </a:bodyPr>
          <a:lstStyle/>
          <a:p>
            <a:endParaRPr lang="en-US" dirty="0"/>
          </a:p>
        </p:txBody>
      </p:sp>
      <p:sp>
        <p:nvSpPr>
          <p:cNvPr id="8" name="TextBox 7"/>
          <p:cNvSpPr txBox="1"/>
          <p:nvPr/>
        </p:nvSpPr>
        <p:spPr>
          <a:xfrm>
            <a:off x="0" y="5181600"/>
            <a:ext cx="9144000" cy="407804"/>
          </a:xfrm>
          <a:prstGeom prst="rect">
            <a:avLst/>
          </a:prstGeom>
          <a:noFill/>
        </p:spPr>
        <p:txBody>
          <a:bodyPr wrap="square" rtlCol="0">
            <a:spAutoFit/>
          </a:bodyPr>
          <a:lstStyle/>
          <a:p>
            <a:pPr algn="ctr"/>
            <a:r>
              <a:rPr lang="en-US" sz="1000" dirty="0" smtClean="0">
                <a:solidFill>
                  <a:srgbClr val="FFFF00"/>
                </a:solidFill>
              </a:rPr>
              <a:t>In presence of </a:t>
            </a:r>
          </a:p>
          <a:p>
            <a:pPr algn="ctr"/>
            <a:r>
              <a:rPr lang="en-US" sz="1050" dirty="0" smtClean="0">
                <a:solidFill>
                  <a:srgbClr val="FFFF00"/>
                </a:solidFill>
              </a:rPr>
              <a:t>AMERICA   AUSTRIA  B ANGLADESH  BHUTAN  BRAZIL  CHINA   FRANCE   INDIA ITALY  JAPAN   MALAYSIA   NEPAL   NETHERLANDS  &amp;  RUSSIA </a:t>
            </a:r>
            <a:endParaRPr lang="en-US" sz="1050" dirty="0">
              <a:solidFill>
                <a:srgbClr val="FFFF00"/>
              </a:solidFill>
            </a:endParaRPr>
          </a:p>
        </p:txBody>
      </p:sp>
      <p:sp>
        <p:nvSpPr>
          <p:cNvPr id="9" name="TextBox 8"/>
          <p:cNvSpPr txBox="1"/>
          <p:nvPr/>
        </p:nvSpPr>
        <p:spPr>
          <a:xfrm>
            <a:off x="457200" y="0"/>
            <a:ext cx="1295400" cy="1752600"/>
          </a:xfrm>
          <a:prstGeom prst="rect">
            <a:avLst/>
          </a:prstGeom>
          <a:noFill/>
        </p:spPr>
        <p:txBody>
          <a:bodyPr wrap="square" rtlCol="0">
            <a:prstTxWarp prst="textArchDown">
              <a:avLst>
                <a:gd name="adj" fmla="val 19636642"/>
              </a:avLst>
            </a:prstTxWarp>
            <a:spAutoFit/>
          </a:bodyPr>
          <a:lstStyle/>
          <a:p>
            <a:pPr algn="ctr"/>
            <a:r>
              <a:rPr lang="en-US" sz="1000" dirty="0" smtClean="0">
                <a:solidFill>
                  <a:schemeClr val="bg1"/>
                </a:solidFill>
                <a:latin typeface="Book Antiqua" pitchFamily="18" charset="0"/>
              </a:rPr>
              <a:t>150</a:t>
            </a:r>
            <a:r>
              <a:rPr lang="en-US" sz="1000" baseline="30000" dirty="0" smtClean="0">
                <a:solidFill>
                  <a:schemeClr val="bg1"/>
                </a:solidFill>
                <a:latin typeface="Book Antiqua" pitchFamily="18" charset="0"/>
              </a:rPr>
              <a:t>th</a:t>
            </a:r>
            <a:r>
              <a:rPr lang="en-US" sz="1000" dirty="0" smtClean="0">
                <a:solidFill>
                  <a:schemeClr val="bg1"/>
                </a:solidFill>
                <a:latin typeface="Book Antiqua" pitchFamily="18" charset="0"/>
              </a:rPr>
              <a:t>  Birth Anniversary of </a:t>
            </a:r>
            <a:r>
              <a:rPr lang="en-US" sz="1050" dirty="0" smtClean="0">
                <a:solidFill>
                  <a:schemeClr val="bg1"/>
                </a:solidFill>
                <a:latin typeface="Book Antiqua" pitchFamily="18" charset="0"/>
              </a:rPr>
              <a:t>Swami</a:t>
            </a:r>
            <a:r>
              <a:rPr lang="en-US" sz="1000" dirty="0" smtClean="0">
                <a:solidFill>
                  <a:schemeClr val="bg1"/>
                </a:solidFill>
                <a:latin typeface="Book Antiqua" pitchFamily="18" charset="0"/>
              </a:rPr>
              <a:t> Vivekananda</a:t>
            </a:r>
          </a:p>
        </p:txBody>
      </p:sp>
      <p:sp>
        <p:nvSpPr>
          <p:cNvPr id="10" name="Rectangle 9"/>
          <p:cNvSpPr/>
          <p:nvPr/>
        </p:nvSpPr>
        <p:spPr>
          <a:xfrm>
            <a:off x="228600" y="5562600"/>
            <a:ext cx="8610600" cy="253916"/>
          </a:xfrm>
          <a:prstGeom prst="rect">
            <a:avLst/>
          </a:prstGeom>
        </p:spPr>
        <p:txBody>
          <a:bodyPr wrap="square">
            <a:spAutoFit/>
          </a:bodyPr>
          <a:lstStyle/>
          <a:p>
            <a:pPr algn="ctr"/>
            <a:r>
              <a:rPr lang="en-US" sz="1050" dirty="0" smtClean="0">
                <a:solidFill>
                  <a:srgbClr val="FFFF00"/>
                </a:solidFill>
              </a:rPr>
              <a:t>14 COUNTRY FROM 4 CONTINENT  DELEGATES HOSTED THEIR  NATIONAL  FLAG</a:t>
            </a:r>
          </a:p>
        </p:txBody>
      </p:sp>
      <p:sp>
        <p:nvSpPr>
          <p:cNvPr id="18" name="TextBox 17"/>
          <p:cNvSpPr txBox="1"/>
          <p:nvPr/>
        </p:nvSpPr>
        <p:spPr>
          <a:xfrm>
            <a:off x="2143108" y="1142984"/>
            <a:ext cx="4953000" cy="230832"/>
          </a:xfrm>
          <a:prstGeom prst="rect">
            <a:avLst/>
          </a:prstGeom>
          <a:noFill/>
        </p:spPr>
        <p:txBody>
          <a:bodyPr wrap="square" rtlCol="0">
            <a:spAutoFit/>
          </a:bodyPr>
          <a:lstStyle/>
          <a:p>
            <a:pPr algn="ctr"/>
            <a:r>
              <a:rPr lang="en-US" sz="900" i="1" dirty="0" smtClean="0">
                <a:solidFill>
                  <a:schemeClr val="bg1"/>
                </a:solidFill>
                <a:latin typeface="Century Gothic" pitchFamily="34" charset="0"/>
              </a:rPr>
              <a:t>25 YEARS OF VSSU</a:t>
            </a:r>
            <a:endParaRPr lang="en-US" sz="900" i="1" dirty="0">
              <a:solidFill>
                <a:schemeClr val="bg1"/>
              </a:solidFill>
              <a:latin typeface="Century Gothic" pitchFamily="34" charset="0"/>
            </a:endParaRPr>
          </a:p>
        </p:txBody>
      </p:sp>
      <p:pic>
        <p:nvPicPr>
          <p:cNvPr id="14" name="Picture 36" descr="C:\Documents and Settings\darpan\Desktop\vssu-1.jpg"/>
          <p:cNvPicPr>
            <a:picLocks noChangeAspect="1" noChangeArrowheads="1"/>
          </p:cNvPicPr>
          <p:nvPr/>
        </p:nvPicPr>
        <p:blipFill>
          <a:blip r:embed="rId4" cstate="print">
            <a:lum bright="10000" contrast="30000"/>
          </a:blip>
          <a:srcRect/>
          <a:stretch>
            <a:fillRect/>
          </a:stretch>
        </p:blipFill>
        <p:spPr bwMode="auto">
          <a:xfrm>
            <a:off x="3929058" y="285728"/>
            <a:ext cx="1357322" cy="769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TextBox 18"/>
          <p:cNvSpPr txBox="1"/>
          <p:nvPr/>
        </p:nvSpPr>
        <p:spPr>
          <a:xfrm>
            <a:off x="0" y="1676400"/>
            <a:ext cx="9448800" cy="738664"/>
          </a:xfrm>
          <a:prstGeom prst="rect">
            <a:avLst/>
          </a:prstGeom>
          <a:noFill/>
        </p:spPr>
        <p:txBody>
          <a:bodyPr wrap="square" rtlCol="0">
            <a:spAutoFit/>
          </a:bodyPr>
          <a:lstStyle/>
          <a:p>
            <a:pPr algn="ctr"/>
            <a:r>
              <a:rPr lang="en-US" sz="2800" dirty="0" smtClean="0">
                <a:solidFill>
                  <a:schemeClr val="bg1"/>
                </a:solidFill>
              </a:rPr>
              <a:t>  International  Brotherhood Conference – 2012</a:t>
            </a:r>
          </a:p>
          <a:p>
            <a:pPr algn="ctr"/>
            <a:r>
              <a:rPr lang="en-US" sz="1400" dirty="0" smtClean="0">
                <a:solidFill>
                  <a:schemeClr val="bg1"/>
                </a:solidFill>
              </a:rPr>
              <a:t>27</a:t>
            </a:r>
            <a:r>
              <a:rPr lang="en-US" sz="1400" baseline="30000" dirty="0" smtClean="0">
                <a:solidFill>
                  <a:schemeClr val="bg1"/>
                </a:solidFill>
              </a:rPr>
              <a:t>th</a:t>
            </a:r>
            <a:r>
              <a:rPr lang="en-US" sz="1400" dirty="0" smtClean="0">
                <a:solidFill>
                  <a:schemeClr val="bg1"/>
                </a:solidFill>
              </a:rPr>
              <a:t> September to 2</a:t>
            </a:r>
            <a:r>
              <a:rPr lang="en-US" sz="1400" baseline="30000" dirty="0" smtClean="0">
                <a:solidFill>
                  <a:schemeClr val="bg1"/>
                </a:solidFill>
              </a:rPr>
              <a:t>nd</a:t>
            </a:r>
            <a:r>
              <a:rPr lang="en-US" sz="1400" dirty="0" smtClean="0">
                <a:solidFill>
                  <a:schemeClr val="bg1"/>
                </a:solidFill>
              </a:rPr>
              <a:t> October</a:t>
            </a:r>
            <a:endParaRPr lang="en-US" sz="1400" dirty="0">
              <a:solidFill>
                <a:schemeClr val="bg1"/>
              </a:solidFill>
            </a:endParaRPr>
          </a:p>
        </p:txBody>
      </p:sp>
      <p:pic>
        <p:nvPicPr>
          <p:cNvPr id="92162" name="Picture 2" descr="C:\Documents and Settings\MIS\Desktop\MADHUDI PHOTO\Work for Sir 9.3.13\Kapil by Camille.jpg"/>
          <p:cNvPicPr>
            <a:picLocks noChangeAspect="1" noChangeArrowheads="1"/>
          </p:cNvPicPr>
          <p:nvPr/>
        </p:nvPicPr>
        <p:blipFill>
          <a:blip r:embed="rId5" cstate="print"/>
          <a:srcRect l="41111" t="37500" r="39999" b="44999"/>
          <a:stretch>
            <a:fillRect/>
          </a:stretch>
        </p:blipFill>
        <p:spPr bwMode="auto">
          <a:xfrm rot="21382064">
            <a:off x="7959516" y="408714"/>
            <a:ext cx="910556" cy="1124805"/>
          </a:xfrm>
          <a:prstGeom prst="ellipse">
            <a:avLst/>
          </a:prstGeom>
          <a:ln w="3175"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Rectangle 15"/>
          <p:cNvSpPr/>
          <p:nvPr/>
        </p:nvSpPr>
        <p:spPr>
          <a:xfrm rot="20505511">
            <a:off x="7808797" y="305798"/>
            <a:ext cx="1204820" cy="1399707"/>
          </a:xfrm>
          <a:prstGeom prst="rect">
            <a:avLst/>
          </a:prstGeom>
        </p:spPr>
        <p:txBody>
          <a:bodyPr wrap="none">
            <a:prstTxWarp prst="textArchDown">
              <a:avLst>
                <a:gd name="adj" fmla="val 21503929"/>
              </a:avLst>
            </a:prstTxWarp>
            <a:spAutoFit/>
          </a:bodyPr>
          <a:lstStyle/>
          <a:p>
            <a:r>
              <a:rPr lang="en-US" sz="1050" b="1" dirty="0" smtClean="0">
                <a:solidFill>
                  <a:schemeClr val="bg1"/>
                </a:solidFill>
                <a:latin typeface="Book Antiqua" pitchFamily="18" charset="0"/>
              </a:rPr>
              <a:t>10</a:t>
            </a:r>
            <a:r>
              <a:rPr lang="en-US" sz="1050" b="1" baseline="30000" dirty="0" smtClean="0">
                <a:solidFill>
                  <a:schemeClr val="bg1"/>
                </a:solidFill>
                <a:latin typeface="Book Antiqua" pitchFamily="18" charset="0"/>
              </a:rPr>
              <a:t>th</a:t>
            </a:r>
            <a:r>
              <a:rPr lang="en-US" sz="1100" b="1" dirty="0" smtClean="0">
                <a:solidFill>
                  <a:schemeClr val="bg1"/>
                </a:solidFill>
                <a:latin typeface="Book Antiqua" pitchFamily="18" charset="0"/>
              </a:rPr>
              <a:t> Years of  MAA’s arrival</a:t>
            </a:r>
            <a:endParaRPr lang="en-US" sz="1100" b="1" dirty="0"/>
          </a:p>
        </p:txBody>
      </p:sp>
      <p:pic>
        <p:nvPicPr>
          <p:cNvPr id="92163" name="Picture 3" descr="H:\swami-vivekananda.jpg"/>
          <p:cNvPicPr>
            <a:picLocks noChangeAspect="1" noChangeArrowheads="1"/>
          </p:cNvPicPr>
          <p:nvPr/>
        </p:nvPicPr>
        <p:blipFill>
          <a:blip r:embed="rId6" cstate="print"/>
          <a:srcRect l="35600" t="-2558" r="37200" b="52133"/>
          <a:stretch>
            <a:fillRect/>
          </a:stretch>
        </p:blipFill>
        <p:spPr bwMode="auto">
          <a:xfrm>
            <a:off x="609600" y="381000"/>
            <a:ext cx="943708" cy="1180896"/>
          </a:xfrm>
          <a:prstGeom prst="ellipse">
            <a:avLst/>
          </a:prstGeom>
          <a:ln w="3175" cap="rnd">
            <a:solidFill>
              <a:schemeClr val="bg1"/>
            </a:solidFill>
          </a:ln>
          <a:effectLst/>
        </p:spPr>
      </p:pic>
      <p:sp>
        <p:nvSpPr>
          <p:cNvPr id="20" name="TextBox 19"/>
          <p:cNvSpPr txBox="1"/>
          <p:nvPr/>
        </p:nvSpPr>
        <p:spPr>
          <a:xfrm>
            <a:off x="0" y="6019800"/>
            <a:ext cx="9448800" cy="523220"/>
          </a:xfrm>
          <a:prstGeom prst="rect">
            <a:avLst/>
          </a:prstGeom>
          <a:noFill/>
        </p:spPr>
        <p:txBody>
          <a:bodyPr wrap="square" rtlCol="0">
            <a:spAutoFit/>
          </a:bodyPr>
          <a:lstStyle/>
          <a:p>
            <a:pPr algn="ctr"/>
            <a:r>
              <a:rPr lang="en-US" sz="1400" dirty="0" smtClean="0">
                <a:solidFill>
                  <a:schemeClr val="bg1"/>
                </a:solidFill>
                <a:latin typeface="Century Gothic" pitchFamily="34" charset="0"/>
              </a:rPr>
              <a:t>This  conference was organized to convey  our  love , respect &amp; gratitude to each country, and for the  </a:t>
            </a:r>
          </a:p>
          <a:p>
            <a:pPr algn="ctr"/>
            <a:r>
              <a:rPr lang="en-US" sz="1400" dirty="0">
                <a:solidFill>
                  <a:schemeClr val="bg1"/>
                </a:solidFill>
                <a:latin typeface="Century Gothic" pitchFamily="34" charset="0"/>
              </a:rPr>
              <a:t>c</a:t>
            </a:r>
            <a:r>
              <a:rPr lang="en-US" sz="1400" dirty="0" smtClean="0">
                <a:solidFill>
                  <a:schemeClr val="bg1"/>
                </a:solidFill>
                <a:latin typeface="Century Gothic" pitchFamily="34" charset="0"/>
              </a:rPr>
              <a:t>itizens &amp; religions throughout the world. </a:t>
            </a:r>
            <a:endParaRPr lang="en-US" sz="1400" dirty="0">
              <a:solidFill>
                <a:schemeClr val="bg1"/>
              </a:solidFill>
              <a:latin typeface="Century Gothic" pitchFamily="34" charset="0"/>
            </a:endParaRPr>
          </a:p>
        </p:txBody>
      </p:sp>
    </p:spTree>
    <p:extLst>
      <p:ext uri="{BB962C8B-B14F-4D97-AF65-F5344CB8AC3E}">
        <p14:creationId xmlns="" xmlns:p14="http://schemas.microsoft.com/office/powerpoint/2010/main" val="246402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pPr algn="ctr"/>
            <a:r>
              <a:rPr lang="en-US" sz="2400" u="sng" dirty="0" smtClean="0">
                <a:solidFill>
                  <a:srgbClr val="C00000"/>
                </a:solidFill>
                <a:latin typeface="Century Gothic" pitchFamily="34" charset="0"/>
              </a:rPr>
              <a:t>Recognition and Awards from India</a:t>
            </a:r>
            <a:endParaRPr lang="en-US" sz="2400" u="sng" dirty="0">
              <a:solidFill>
                <a:srgbClr val="C00000"/>
              </a:solidFill>
              <a:latin typeface="Century Gothic" pitchFamily="34" charset="0"/>
            </a:endParaRPr>
          </a:p>
        </p:txBody>
      </p:sp>
      <p:pic>
        <p:nvPicPr>
          <p:cNvPr id="5" name="Picture 4" descr="D:\Documents and Settings\Administrator\My Documents\Jesus songs 25.04.12\DSC04636.JPG"/>
          <p:cNvPicPr/>
          <p:nvPr/>
        </p:nvPicPr>
        <p:blipFill>
          <a:blip r:embed="rId3" cstate="print"/>
          <a:srcRect l="4162" t="5385" r="-64" b="10513"/>
          <a:stretch>
            <a:fillRect/>
          </a:stretch>
        </p:blipFill>
        <p:spPr bwMode="auto">
          <a:xfrm>
            <a:off x="5105400" y="4953000"/>
            <a:ext cx="2743200" cy="1676400"/>
          </a:xfrm>
          <a:prstGeom prst="rect">
            <a:avLst/>
          </a:prstGeom>
          <a:ln>
            <a:noFill/>
          </a:ln>
          <a:effectLst>
            <a:outerShdw blurRad="292100" dist="139700" dir="2700000" algn="tl" rotWithShape="0">
              <a:srgbClr val="333333">
                <a:alpha val="65000"/>
              </a:srgbClr>
            </a:outerShdw>
          </a:effectLst>
        </p:spPr>
      </p:pic>
      <p:graphicFrame>
        <p:nvGraphicFramePr>
          <p:cNvPr id="1026" name="Object 2"/>
          <p:cNvGraphicFramePr>
            <a:graphicFrameLocks noChangeAspect="1"/>
          </p:cNvGraphicFramePr>
          <p:nvPr/>
        </p:nvGraphicFramePr>
        <p:xfrm>
          <a:off x="1447800" y="1905000"/>
          <a:ext cx="2743200" cy="3200401"/>
        </p:xfrm>
        <a:graphic>
          <a:graphicData uri="http://schemas.openxmlformats.org/presentationml/2006/ole">
            <p:oleObj spid="_x0000_s1216" name="Acrobat Document" r:id="rId4" imgW="7773840" imgH="10060560" progId="AcroExch.Document.7">
              <p:embed/>
            </p:oleObj>
          </a:graphicData>
        </a:graphic>
      </p:graphicFrame>
      <p:sp>
        <p:nvSpPr>
          <p:cNvPr id="7" name="TextBox 6"/>
          <p:cNvSpPr txBox="1"/>
          <p:nvPr/>
        </p:nvSpPr>
        <p:spPr>
          <a:xfrm>
            <a:off x="0" y="914400"/>
            <a:ext cx="9144000" cy="677108"/>
          </a:xfrm>
          <a:prstGeom prst="rect">
            <a:avLst/>
          </a:prstGeom>
          <a:noFill/>
        </p:spPr>
        <p:txBody>
          <a:bodyPr wrap="square" rtlCol="0">
            <a:spAutoFit/>
          </a:bodyPr>
          <a:lstStyle/>
          <a:p>
            <a:pPr algn="ctr"/>
            <a:r>
              <a:rPr lang="en-US" sz="2000" dirty="0" smtClean="0"/>
              <a:t>Member  </a:t>
            </a:r>
            <a:r>
              <a:rPr lang="en-US" dirty="0" smtClean="0"/>
              <a:t>Working Group </a:t>
            </a:r>
            <a:r>
              <a:rPr lang="en-US" sz="2000" dirty="0" smtClean="0"/>
              <a:t>, Planning Commission,  Gov. of India,  </a:t>
            </a:r>
          </a:p>
          <a:p>
            <a:pPr algn="ctr"/>
            <a:r>
              <a:rPr lang="en-US" dirty="0" smtClean="0"/>
              <a:t>12</a:t>
            </a:r>
            <a:r>
              <a:rPr lang="en-US" baseline="30000" dirty="0" smtClean="0"/>
              <a:t>th</a:t>
            </a:r>
            <a:r>
              <a:rPr lang="en-US" dirty="0" smtClean="0"/>
              <a:t> Five yr. Plan 2012-17, (Outreach of Institutional finance, Cooperatives , Risk Managements )</a:t>
            </a:r>
            <a:endParaRPr lang="en-IN" dirty="0"/>
          </a:p>
        </p:txBody>
      </p:sp>
      <p:graphicFrame>
        <p:nvGraphicFramePr>
          <p:cNvPr id="1027" name="Object 3"/>
          <p:cNvGraphicFramePr>
            <a:graphicFrameLocks noChangeAspect="1"/>
          </p:cNvGraphicFramePr>
          <p:nvPr/>
        </p:nvGraphicFramePr>
        <p:xfrm>
          <a:off x="5105400" y="2133600"/>
          <a:ext cx="2743200" cy="2667000"/>
        </p:xfrm>
        <a:graphic>
          <a:graphicData uri="http://schemas.openxmlformats.org/presentationml/2006/ole">
            <p:oleObj spid="_x0000_s1217" name="Acrobat Document" r:id="rId5" imgW="6885000" imgH="8910000" progId="AcroExch.Document.7">
              <p:embed/>
            </p:oleObj>
          </a:graphicData>
        </a:graphic>
      </p:graphicFrame>
      <p:sp>
        <p:nvSpPr>
          <p:cNvPr id="8" name="Rectangle 7"/>
          <p:cNvSpPr/>
          <p:nvPr/>
        </p:nvSpPr>
        <p:spPr>
          <a:xfrm>
            <a:off x="228600" y="4953000"/>
            <a:ext cx="4648200" cy="1815882"/>
          </a:xfrm>
          <a:prstGeom prst="rect">
            <a:avLst/>
          </a:prstGeom>
        </p:spPr>
        <p:txBody>
          <a:bodyPr wrap="square">
            <a:spAutoFit/>
          </a:bodyPr>
          <a:lstStyle/>
          <a:p>
            <a:pPr algn="just"/>
            <a:r>
              <a:rPr lang="en-US" sz="1600" b="1" dirty="0" smtClean="0"/>
              <a:t>Basic </a:t>
            </a:r>
            <a:r>
              <a:rPr lang="en-US" sz="1600" dirty="0" smtClean="0">
                <a:effectLst>
                  <a:outerShdw blurRad="38100" dist="38100" dir="2700000" algn="tl">
                    <a:srgbClr val="000000">
                      <a:alpha val="43137"/>
                    </a:srgbClr>
                  </a:outerShdw>
                </a:effectLst>
              </a:rPr>
              <a:t>Study Report (India’s Largest Micro Finance Org, Innovative Microfinance Services)</a:t>
            </a:r>
          </a:p>
          <a:p>
            <a:pPr algn="ctr"/>
            <a:r>
              <a:rPr lang="en-US" sz="1600" dirty="0" smtClean="0">
                <a:solidFill>
                  <a:srgbClr val="CC0000"/>
                </a:solidFill>
                <a:effectLst>
                  <a:outerShdw blurRad="38100" dist="38100" dir="2700000" algn="tl">
                    <a:srgbClr val="000000">
                      <a:alpha val="43137"/>
                    </a:srgbClr>
                  </a:outerShdw>
                </a:effectLst>
              </a:rPr>
              <a:t>“The Case of Vivekananda Sevakendra–O-Sishu Uddyan”                                                                                                                   </a:t>
            </a:r>
            <a:r>
              <a:rPr lang="en-US" sz="1600" dirty="0" smtClean="0">
                <a:effectLst>
                  <a:outerShdw blurRad="38100" dist="38100" dir="2700000" algn="tl">
                    <a:srgbClr val="000000">
                      <a:alpha val="43137"/>
                    </a:srgbClr>
                  </a:outerShdw>
                </a:effectLst>
              </a:rPr>
              <a:t>Prepared by </a:t>
            </a:r>
            <a:r>
              <a:rPr lang="en-US" sz="1600" dirty="0" err="1" smtClean="0">
                <a:effectLst>
                  <a:outerShdw blurRad="38100" dist="38100" dir="2700000" algn="tl">
                    <a:srgbClr val="000000">
                      <a:alpha val="43137"/>
                    </a:srgbClr>
                  </a:outerShdw>
                </a:effectLst>
              </a:rPr>
              <a:t>Gitali</a:t>
            </a:r>
            <a:r>
              <a:rPr lang="en-US" sz="1600" dirty="0" smtClean="0">
                <a:effectLst>
                  <a:outerShdw blurRad="38100" dist="38100" dir="2700000" algn="tl">
                    <a:srgbClr val="000000">
                      <a:alpha val="43137"/>
                    </a:srgbClr>
                  </a:outerShdw>
                </a:effectLst>
              </a:rPr>
              <a:t> Thakur</a:t>
            </a:r>
          </a:p>
          <a:p>
            <a:pPr algn="ctr"/>
            <a:r>
              <a:rPr lang="en-US" sz="1600" dirty="0" smtClean="0">
                <a:effectLst>
                  <a:outerShdw blurRad="38100" dist="38100" dir="2700000" algn="tl">
                    <a:srgbClr val="000000">
                      <a:alpha val="43137"/>
                    </a:srgbClr>
                  </a:outerShdw>
                </a:effectLst>
              </a:rPr>
              <a:t>(Student) </a:t>
            </a:r>
          </a:p>
          <a:p>
            <a:pPr algn="ctr"/>
            <a:r>
              <a:rPr lang="en-US" sz="1600" dirty="0" smtClean="0">
                <a:effectLst>
                  <a:outerShdw blurRad="38100" dist="38100" dir="2700000" algn="tl">
                    <a:srgbClr val="000000">
                      <a:alpha val="43137"/>
                    </a:srgbClr>
                  </a:outerShdw>
                </a:effectLst>
              </a:rPr>
              <a:t>India Institute of Management, IIM </a:t>
            </a:r>
          </a:p>
        </p:txBody>
      </p:sp>
      <p:pic>
        <p:nvPicPr>
          <p:cNvPr id="9" name="Picture 4" descr="I:\satyamebom jayate.........jpg"/>
          <p:cNvPicPr>
            <a:picLocks noChangeAspect="1" noChangeArrowheads="1"/>
          </p:cNvPicPr>
          <p:nvPr/>
        </p:nvPicPr>
        <p:blipFill>
          <a:blip r:embed="rId6" cstate="print"/>
          <a:srcRect/>
          <a:stretch>
            <a:fillRect/>
          </a:stretch>
        </p:blipFill>
        <p:spPr bwMode="auto">
          <a:xfrm>
            <a:off x="2667000" y="1600200"/>
            <a:ext cx="403860" cy="5769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381000"/>
            <a:ext cx="9144000" cy="457200"/>
          </a:xfrm>
        </p:spPr>
        <p:txBody>
          <a:bodyPr>
            <a:normAutofit/>
          </a:bodyPr>
          <a:lstStyle/>
          <a:p>
            <a:pPr algn="l"/>
            <a:r>
              <a:rPr lang="en-US" sz="1600" dirty="0" smtClean="0">
                <a:solidFill>
                  <a:srgbClr val="C00000"/>
                </a:solidFill>
                <a:latin typeface="Century Gothic" pitchFamily="34" charset="0"/>
              </a:rPr>
              <a:t>    </a:t>
            </a:r>
            <a:r>
              <a:rPr lang="en-US" sz="1600" u="sng" dirty="0" smtClean="0">
                <a:solidFill>
                  <a:srgbClr val="C00000"/>
                </a:solidFill>
                <a:latin typeface="Century Gothic" pitchFamily="34" charset="0"/>
              </a:rPr>
              <a:t> </a:t>
            </a:r>
            <a:r>
              <a:rPr lang="en-US" sz="2000" b="1" u="sng" dirty="0" smtClean="0">
                <a:solidFill>
                  <a:srgbClr val="00B050"/>
                </a:solidFill>
                <a:latin typeface="Century Gothic" pitchFamily="34" charset="0"/>
              </a:rPr>
              <a:t>Recognition from United Nations</a:t>
            </a:r>
            <a:endParaRPr lang="en-US" sz="2000" b="1" u="sng" dirty="0">
              <a:solidFill>
                <a:srgbClr val="00B050"/>
              </a:solidFill>
              <a:latin typeface="Century Gothic" pitchFamily="34" charset="0"/>
            </a:endParaRPr>
          </a:p>
        </p:txBody>
      </p:sp>
      <p:pic>
        <p:nvPicPr>
          <p:cNvPr id="4" name="Picture 2" descr="D:\Documents and Settings\Administrator\Desktop\VIVEKANANDA SEVAKENDRA-O-SISHU UDDYAN ( for sir ) presentat....jpg"/>
          <p:cNvPicPr>
            <a:picLocks noGrp="1" noChangeAspect="1" noChangeArrowheads="1"/>
          </p:cNvPicPr>
          <p:nvPr>
            <p:ph idx="1"/>
          </p:nvPr>
        </p:nvPicPr>
        <p:blipFill>
          <a:blip r:embed="rId2" cstate="print"/>
          <a:srcRect t="7291"/>
          <a:stretch>
            <a:fillRect/>
          </a:stretch>
        </p:blipFill>
        <p:spPr bwMode="auto">
          <a:xfrm>
            <a:off x="4343400" y="0"/>
            <a:ext cx="4800600" cy="6858000"/>
          </a:xfrm>
          <a:prstGeom prst="rect">
            <a:avLst/>
          </a:prstGeom>
          <a:noFill/>
        </p:spPr>
      </p:pic>
      <p:sp>
        <p:nvSpPr>
          <p:cNvPr id="5" name="TextBox 4"/>
          <p:cNvSpPr txBox="1"/>
          <p:nvPr/>
        </p:nvSpPr>
        <p:spPr>
          <a:xfrm>
            <a:off x="285720" y="1071546"/>
            <a:ext cx="4200524" cy="2123658"/>
          </a:xfrm>
          <a:prstGeom prst="rect">
            <a:avLst/>
          </a:prstGeom>
          <a:noFill/>
        </p:spPr>
        <p:txBody>
          <a:bodyPr wrap="square" rtlCol="0">
            <a:spAutoFit/>
          </a:bodyPr>
          <a:lstStyle/>
          <a:p>
            <a:pPr algn="just"/>
            <a:r>
              <a:rPr lang="en-US" sz="1600" i="1" dirty="0" smtClean="0"/>
              <a:t>VSSU was granted </a:t>
            </a:r>
            <a:r>
              <a:rPr lang="en-US" b="1" i="1" dirty="0" smtClean="0"/>
              <a:t>“Special Consultative Status” by the United Nations (ECOSOC</a:t>
            </a:r>
            <a:r>
              <a:rPr lang="en-US" sz="1600" i="1" dirty="0" smtClean="0"/>
              <a:t>) in 2011</a:t>
            </a:r>
          </a:p>
          <a:p>
            <a:pPr algn="just"/>
            <a:endParaRPr lang="en-US" sz="1600" i="1" dirty="0" smtClean="0"/>
          </a:p>
          <a:p>
            <a:pPr algn="just"/>
            <a:r>
              <a:rPr lang="en-US" sz="1600" i="1" dirty="0" smtClean="0"/>
              <a:t>“ To support the holistic development of the Indian community in a self sustainable manner, and in particular,  through microfinance project &amp; various community development programs”</a:t>
            </a:r>
            <a:endParaRPr lang="en-IN" sz="1600" i="1" dirty="0"/>
          </a:p>
        </p:txBody>
      </p:sp>
      <p:pic>
        <p:nvPicPr>
          <p:cNvPr id="6" name="Picture 20" descr="DSC06192.JPG"/>
          <p:cNvPicPr>
            <a:picLocks noChangeAspect="1"/>
          </p:cNvPicPr>
          <p:nvPr/>
        </p:nvPicPr>
        <p:blipFill>
          <a:blip r:embed="rId3" cstate="print"/>
          <a:srcRect/>
          <a:stretch>
            <a:fillRect/>
          </a:stretch>
        </p:blipFill>
        <p:spPr bwMode="auto">
          <a:xfrm>
            <a:off x="228600" y="3962400"/>
            <a:ext cx="40386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914400"/>
          </a:xfrm>
        </p:spPr>
        <p:txBody>
          <a:bodyPr>
            <a:normAutofit/>
          </a:bodyPr>
          <a:lstStyle/>
          <a:p>
            <a:pPr algn="ctr"/>
            <a:r>
              <a:rPr lang="en-US" sz="2400" b="1" u="sng" dirty="0" smtClean="0">
                <a:solidFill>
                  <a:srgbClr val="00B050"/>
                </a:solidFill>
                <a:latin typeface="Century Gothic" pitchFamily="34" charset="0"/>
              </a:rPr>
              <a:t>Recognition</a:t>
            </a:r>
            <a:endParaRPr lang="en-US" sz="2400" b="1" u="sng" dirty="0">
              <a:solidFill>
                <a:srgbClr val="00B050"/>
              </a:solidFill>
              <a:latin typeface="Century Gothic" pitchFamily="34" charset="0"/>
            </a:endParaRPr>
          </a:p>
        </p:txBody>
      </p:sp>
      <p:sp>
        <p:nvSpPr>
          <p:cNvPr id="4" name="Content Placeholder 3"/>
          <p:cNvSpPr>
            <a:spLocks noGrp="1"/>
          </p:cNvSpPr>
          <p:nvPr>
            <p:ph idx="1"/>
          </p:nvPr>
        </p:nvSpPr>
        <p:spPr>
          <a:xfrm>
            <a:off x="0" y="1447801"/>
            <a:ext cx="9144000" cy="4444294"/>
          </a:xfrm>
          <a:prstGeom prst="rect">
            <a:avLst/>
          </a:prstGeom>
        </p:spPr>
        <p:txBody>
          <a:bodyPr wrap="square">
            <a:spAutoFit/>
          </a:bodyPr>
          <a:lstStyle/>
          <a:p>
            <a:pPr algn="just">
              <a:lnSpc>
                <a:spcPct val="80000"/>
              </a:lnSpc>
              <a:buNone/>
            </a:pPr>
            <a:r>
              <a:rPr lang="en-US" sz="2400" b="1" dirty="0" smtClean="0">
                <a:latin typeface="Baskerville Old Face" pitchFamily="18" charset="0"/>
              </a:rPr>
              <a:t>   </a:t>
            </a:r>
          </a:p>
          <a:p>
            <a:pPr algn="just">
              <a:lnSpc>
                <a:spcPct val="80000"/>
              </a:lnSpc>
              <a:buNone/>
            </a:pPr>
            <a:r>
              <a:rPr lang="en-US" sz="2200" b="1" dirty="0" smtClean="0">
                <a:latin typeface="Baskerville Old Face" pitchFamily="18" charset="0"/>
              </a:rPr>
              <a:t>    “… </a:t>
            </a:r>
            <a:r>
              <a:rPr lang="en-US" sz="2200" dirty="0" smtClean="0">
                <a:latin typeface="Baskerville Old Face" pitchFamily="18" charset="0"/>
              </a:rPr>
              <a:t>International Microfinance can learn from VSSU. </a:t>
            </a:r>
          </a:p>
          <a:p>
            <a:pPr algn="just">
              <a:lnSpc>
                <a:spcPct val="80000"/>
              </a:lnSpc>
              <a:buNone/>
            </a:pPr>
            <a:r>
              <a:rPr lang="en-US" sz="2200" dirty="0" smtClean="0">
                <a:latin typeface="Baskerville Old Face" pitchFamily="18" charset="0"/>
              </a:rPr>
              <a:t>    It is entirely local, works with men as well as with women, conducts most of its business with individuals rather than with groups, has built its capital base on client deposits and has taken no donor funds, has received no ‘capacity-building’ advice or training, offers products that are essentially savings plans with loans as an optional service, and derives all its income from those loans which are priced at only 24% a year … </a:t>
            </a:r>
          </a:p>
          <a:p>
            <a:pPr algn="just">
              <a:lnSpc>
                <a:spcPct val="80000"/>
              </a:lnSpc>
              <a:buNone/>
            </a:pPr>
            <a:endParaRPr lang="en-US" sz="2200" dirty="0" smtClean="0">
              <a:latin typeface="Baskerville Old Face" pitchFamily="18" charset="0"/>
            </a:endParaRPr>
          </a:p>
          <a:p>
            <a:pPr algn="just">
              <a:lnSpc>
                <a:spcPct val="80000"/>
              </a:lnSpc>
              <a:buNone/>
            </a:pPr>
            <a:r>
              <a:rPr lang="en-US" sz="2200" dirty="0" smtClean="0">
                <a:latin typeface="Baskerville Old Face" pitchFamily="18" charset="0"/>
              </a:rPr>
              <a:t>	VSSU regularly makes surpluses big enough to fund an array of charitable work and to re-invest in its own growth” </a:t>
            </a:r>
          </a:p>
          <a:p>
            <a:pPr algn="ctr">
              <a:lnSpc>
                <a:spcPct val="80000"/>
              </a:lnSpc>
              <a:buNone/>
            </a:pPr>
            <a:r>
              <a:rPr lang="en-US" sz="2200" dirty="0" smtClean="0">
                <a:effectLst>
                  <a:outerShdw blurRad="38100" dist="38100" dir="2700000" algn="tl">
                    <a:srgbClr val="000000">
                      <a:alpha val="43137"/>
                    </a:srgbClr>
                  </a:outerShdw>
                </a:effectLst>
                <a:latin typeface="Baskerville Old Face" pitchFamily="18" charset="0"/>
              </a:rPr>
              <a:t>(</a:t>
            </a:r>
            <a:r>
              <a:rPr lang="en-US" sz="2200" i="1" dirty="0" smtClean="0">
                <a:solidFill>
                  <a:srgbClr val="CC0000"/>
                </a:solidFill>
                <a:effectLst>
                  <a:outerShdw blurRad="38100" dist="38100" dir="2700000" algn="tl">
                    <a:srgbClr val="000000">
                      <a:alpha val="43137"/>
                    </a:srgbClr>
                  </a:outerShdw>
                </a:effectLst>
                <a:latin typeface="Baskerville Old Face" pitchFamily="18" charset="0"/>
              </a:rPr>
              <a:t>www.Microfinance gateway.org/static/2789.htm</a:t>
            </a:r>
            <a:r>
              <a:rPr lang="en-US" sz="2200" dirty="0" smtClean="0">
                <a:effectLst>
                  <a:outerShdw blurRad="38100" dist="38100" dir="2700000" algn="tl">
                    <a:srgbClr val="000000">
                      <a:alpha val="43137"/>
                    </a:srgbClr>
                  </a:outerShdw>
                </a:effectLst>
                <a:latin typeface="Baskerville Old Face" pitchFamily="18" charset="0"/>
              </a:rPr>
              <a:t>)</a:t>
            </a:r>
          </a:p>
          <a:p>
            <a:pPr algn="ctr">
              <a:lnSpc>
                <a:spcPct val="80000"/>
              </a:lnSpc>
              <a:buNone/>
            </a:pPr>
            <a:r>
              <a:rPr lang="en-US" sz="2400" dirty="0" smtClean="0">
                <a:latin typeface="Baskerville Old Face" pitchFamily="18" charset="0"/>
              </a:rPr>
              <a:t>Stuart Rutherford</a:t>
            </a:r>
          </a:p>
          <a:p>
            <a:pPr algn="ctr">
              <a:lnSpc>
                <a:spcPct val="80000"/>
              </a:lnSpc>
              <a:buNone/>
            </a:pPr>
            <a:r>
              <a:rPr lang="en-US" sz="2400" dirty="0" smtClean="0">
                <a:latin typeface="Baskerville Old Face" pitchFamily="18" charset="0"/>
              </a:rPr>
              <a:t>World Bank Consultant</a:t>
            </a:r>
            <a:endParaRPr lang="en-US" sz="2200" dirty="0">
              <a:latin typeface="Baskerville Old Face" pitchFamily="18" charset="0"/>
            </a:endParaRPr>
          </a:p>
        </p:txBody>
      </p:sp>
      <p:sp>
        <p:nvSpPr>
          <p:cNvPr id="5" name="TextBox 4"/>
          <p:cNvSpPr txBox="1"/>
          <p:nvPr/>
        </p:nvSpPr>
        <p:spPr>
          <a:xfrm>
            <a:off x="228600" y="1066800"/>
            <a:ext cx="8458200" cy="523220"/>
          </a:xfrm>
          <a:prstGeom prst="rect">
            <a:avLst/>
          </a:prstGeom>
          <a:noFill/>
        </p:spPr>
        <p:txBody>
          <a:bodyPr wrap="square" rtlCol="0">
            <a:spAutoFit/>
          </a:bodyPr>
          <a:lstStyle/>
          <a:p>
            <a:pPr algn="ctr"/>
            <a:r>
              <a:rPr lang="en-US" sz="2800" dirty="0" smtClean="0">
                <a:solidFill>
                  <a:srgbClr val="00B050"/>
                </a:solidFill>
                <a:effectLst>
                  <a:outerShdw blurRad="38100" dist="38100" dir="2700000" algn="tl">
                    <a:srgbClr val="000000">
                      <a:alpha val="43137"/>
                    </a:srgbClr>
                  </a:outerShdw>
                </a:effectLst>
              </a:rPr>
              <a:t>World Bank Study Report: 56 pages</a:t>
            </a:r>
            <a:endParaRPr lang="en-US" sz="2400" dirty="0">
              <a:solidFill>
                <a:srgbClr val="00B05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7166"/>
            <a:ext cx="9144000" cy="381000"/>
          </a:xfrm>
        </p:spPr>
        <p:txBody>
          <a:bodyPr>
            <a:noAutofit/>
          </a:bodyPr>
          <a:lstStyle/>
          <a:p>
            <a:pPr algn="ctr"/>
            <a:r>
              <a:rPr lang="en-US" sz="2400" dirty="0" smtClean="0">
                <a:solidFill>
                  <a:srgbClr val="C00000"/>
                </a:solidFill>
                <a:latin typeface="Century Gothic" pitchFamily="34" charset="0"/>
              </a:rPr>
              <a:t>      </a:t>
            </a:r>
            <a:r>
              <a:rPr lang="en-US" sz="2400" b="1" u="sng" dirty="0" smtClean="0">
                <a:solidFill>
                  <a:srgbClr val="00B050"/>
                </a:solidFill>
                <a:latin typeface="Century Gothic" pitchFamily="34" charset="0"/>
              </a:rPr>
              <a:t>Recognition and Awards</a:t>
            </a:r>
            <a:endParaRPr lang="en-US" sz="2400" b="1" u="sng" dirty="0">
              <a:solidFill>
                <a:srgbClr val="00B050"/>
              </a:solidFill>
              <a:latin typeface="Century Gothic" pitchFamily="34" charset="0"/>
            </a:endParaRPr>
          </a:p>
        </p:txBody>
      </p:sp>
      <p:graphicFrame>
        <p:nvGraphicFramePr>
          <p:cNvPr id="76801" name="Object 1"/>
          <p:cNvGraphicFramePr>
            <a:graphicFrameLocks noGrp="1" noChangeAspect="1"/>
          </p:cNvGraphicFramePr>
          <p:nvPr>
            <p:ph idx="1"/>
            <p:extLst>
              <p:ext uri="{D42A27DB-BD31-4B8C-83A1-F6EECF244321}">
                <p14:modId xmlns="" xmlns:p14="http://schemas.microsoft.com/office/powerpoint/2010/main" val="473175782"/>
              </p:ext>
            </p:extLst>
          </p:nvPr>
        </p:nvGraphicFramePr>
        <p:xfrm>
          <a:off x="2895601" y="1066801"/>
          <a:ext cx="1371599" cy="1774324"/>
        </p:xfrm>
        <a:graphic>
          <a:graphicData uri="http://schemas.openxmlformats.org/presentationml/2006/ole">
            <p:oleObj spid="_x0000_s76896" name="Acrobat Document" r:id="rId3" imgW="6885000" imgH="8910000" progId="AcroExch.Document.7">
              <p:embed/>
            </p:oleObj>
          </a:graphicData>
        </a:graphic>
      </p:graphicFrame>
      <p:sp>
        <p:nvSpPr>
          <p:cNvPr id="5" name="TextBox 4"/>
          <p:cNvSpPr txBox="1"/>
          <p:nvPr/>
        </p:nvSpPr>
        <p:spPr>
          <a:xfrm>
            <a:off x="0" y="2743200"/>
            <a:ext cx="4648200" cy="3539430"/>
          </a:xfrm>
          <a:prstGeom prst="rect">
            <a:avLst/>
          </a:prstGeom>
          <a:noFill/>
        </p:spPr>
        <p:txBody>
          <a:bodyPr wrap="square" rtlCol="0">
            <a:spAutoFit/>
          </a:bodyPr>
          <a:lstStyle/>
          <a:p>
            <a:pPr algn="just"/>
            <a:r>
              <a:rPr lang="en-US" sz="1600" dirty="0" smtClean="0"/>
              <a:t>“VSSU is a very innovative MFI, with a unique business model: using the Community’s own resources in order to foster economic &amp; social development, through small business  growth and community work . At present, VSSU is  undergoing hard times, mostly due to regulatory problems and lack of funding.  We believe this is only temporary. More importantly, VSSU needs to make sure that its long term plans remain realistic and its leadership adapts to the growing size of the organization.”</a:t>
            </a:r>
          </a:p>
          <a:p>
            <a:endParaRPr lang="en-US" sz="1600" dirty="0" smtClean="0"/>
          </a:p>
          <a:p>
            <a:endParaRPr lang="en-US" sz="1600" dirty="0" smtClean="0"/>
          </a:p>
          <a:p>
            <a:endParaRPr lang="en-US" sz="1600" dirty="0" smtClean="0"/>
          </a:p>
          <a:p>
            <a:endParaRPr lang="en-IN" sz="1600" dirty="0"/>
          </a:p>
        </p:txBody>
      </p:sp>
      <p:sp>
        <p:nvSpPr>
          <p:cNvPr id="6" name="TextBox 5"/>
          <p:cNvSpPr txBox="1"/>
          <p:nvPr/>
        </p:nvSpPr>
        <p:spPr>
          <a:xfrm>
            <a:off x="0" y="1219200"/>
            <a:ext cx="2514600" cy="1323439"/>
          </a:xfrm>
          <a:prstGeom prst="rect">
            <a:avLst/>
          </a:prstGeom>
          <a:noFill/>
        </p:spPr>
        <p:txBody>
          <a:bodyPr wrap="square" rtlCol="0">
            <a:spAutoFit/>
          </a:bodyPr>
          <a:lstStyle/>
          <a:p>
            <a:r>
              <a:rPr lang="en-US" sz="1600" dirty="0" smtClean="0">
                <a:solidFill>
                  <a:srgbClr val="002060"/>
                </a:solidFill>
                <a:effectLst>
                  <a:outerShdw blurRad="38100" dist="38100" dir="2700000" algn="tl">
                    <a:srgbClr val="000000">
                      <a:alpha val="43137"/>
                    </a:srgbClr>
                  </a:outerShdw>
                </a:effectLst>
                <a:latin typeface="Century Gothic" pitchFamily="34" charset="0"/>
              </a:rPr>
              <a:t>Social  Performance  Report: 26 pages</a:t>
            </a:r>
          </a:p>
          <a:p>
            <a:endParaRPr lang="en-US" sz="1600" dirty="0" smtClean="0">
              <a:solidFill>
                <a:srgbClr val="002060"/>
              </a:solidFill>
              <a:effectLst>
                <a:outerShdw blurRad="38100" dist="38100" dir="2700000" algn="tl">
                  <a:srgbClr val="000000">
                    <a:alpha val="43137"/>
                  </a:srgbClr>
                </a:outerShdw>
              </a:effectLst>
              <a:latin typeface="Century Gothic" pitchFamily="34" charset="0"/>
            </a:endParaRPr>
          </a:p>
          <a:p>
            <a:r>
              <a:rPr lang="en-US" sz="1600" dirty="0" smtClean="0">
                <a:solidFill>
                  <a:srgbClr val="002060"/>
                </a:solidFill>
                <a:effectLst>
                  <a:outerShdw blurRad="38100" dist="38100" dir="2700000" algn="tl">
                    <a:srgbClr val="000000">
                      <a:alpha val="43137"/>
                    </a:srgbClr>
                  </a:outerShdw>
                </a:effectLst>
                <a:latin typeface="Century Gothic" pitchFamily="34" charset="0"/>
              </a:rPr>
              <a:t>by EDA/M-</a:t>
            </a:r>
            <a:r>
              <a:rPr lang="en-US" sz="1600" dirty="0" err="1" smtClean="0">
                <a:solidFill>
                  <a:srgbClr val="002060"/>
                </a:solidFill>
                <a:effectLst>
                  <a:outerShdw blurRad="38100" dist="38100" dir="2700000" algn="tl">
                    <a:srgbClr val="000000">
                      <a:alpha val="43137"/>
                    </a:srgbClr>
                  </a:outerShdw>
                </a:effectLst>
                <a:latin typeface="Century Gothic" pitchFamily="34" charset="0"/>
              </a:rPr>
              <a:t>Cril</a:t>
            </a:r>
            <a:r>
              <a:rPr lang="en-US" sz="1600" dirty="0" smtClean="0">
                <a:solidFill>
                  <a:srgbClr val="002060"/>
                </a:solidFill>
                <a:effectLst>
                  <a:outerShdw blurRad="38100" dist="38100" dir="2700000" algn="tl">
                    <a:srgbClr val="000000">
                      <a:alpha val="43137"/>
                    </a:srgbClr>
                  </a:outerShdw>
                </a:effectLst>
                <a:latin typeface="Century Gothic" pitchFamily="34" charset="0"/>
              </a:rPr>
              <a:t>, </a:t>
            </a:r>
            <a:r>
              <a:rPr lang="en-US" sz="1600" dirty="0" err="1" smtClean="0">
                <a:solidFill>
                  <a:srgbClr val="002060"/>
                </a:solidFill>
                <a:effectLst>
                  <a:outerShdw blurRad="38100" dist="38100" dir="2700000" algn="tl">
                    <a:srgbClr val="000000">
                      <a:alpha val="43137"/>
                    </a:srgbClr>
                  </a:outerShdw>
                </a:effectLst>
                <a:latin typeface="Century Gothic" pitchFamily="34" charset="0"/>
              </a:rPr>
              <a:t>Argidius</a:t>
            </a:r>
            <a:r>
              <a:rPr lang="en-US" sz="1600" dirty="0" smtClean="0">
                <a:solidFill>
                  <a:srgbClr val="002060"/>
                </a:solidFill>
                <a:effectLst>
                  <a:outerShdw blurRad="38100" dist="38100" dir="2700000" algn="tl">
                    <a:srgbClr val="000000">
                      <a:alpha val="43137"/>
                    </a:srgbClr>
                  </a:outerShdw>
                </a:effectLst>
                <a:latin typeface="Century Gothic" pitchFamily="34" charset="0"/>
              </a:rPr>
              <a:t> &amp; the SEEP Network     </a:t>
            </a:r>
            <a:r>
              <a:rPr lang="en-US" sz="1600" dirty="0" smtClean="0">
                <a:solidFill>
                  <a:srgbClr val="C00000"/>
                </a:solidFill>
                <a:effectLst>
                  <a:outerShdw blurRad="38100" dist="38100" dir="2700000" algn="tl">
                    <a:srgbClr val="000000">
                      <a:alpha val="43137"/>
                    </a:srgbClr>
                  </a:outerShdw>
                </a:effectLst>
              </a:rPr>
              <a:t>      </a:t>
            </a:r>
            <a:endParaRPr lang="en-IN" sz="1600" dirty="0">
              <a:solidFill>
                <a:srgbClr val="C00000"/>
              </a:solidFill>
              <a:effectLst>
                <a:outerShdw blurRad="38100" dist="38100" dir="2700000" algn="tl">
                  <a:srgbClr val="000000">
                    <a:alpha val="43137"/>
                  </a:srgbClr>
                </a:outerShdw>
              </a:effectLst>
            </a:endParaRPr>
          </a:p>
        </p:txBody>
      </p:sp>
      <p:pic>
        <p:nvPicPr>
          <p:cNvPr id="8" name="Picture 2" descr="C:\Documents and Settings\darpan\Desktop\conference\scan0092.jpg"/>
          <p:cNvPicPr>
            <a:picLocks noChangeAspect="1" noChangeArrowheads="1"/>
          </p:cNvPicPr>
          <p:nvPr/>
        </p:nvPicPr>
        <p:blipFill>
          <a:blip r:embed="rId4" cstate="print"/>
          <a:srcRect/>
          <a:stretch>
            <a:fillRect/>
          </a:stretch>
        </p:blipFill>
        <p:spPr bwMode="auto">
          <a:xfrm>
            <a:off x="5105400" y="857232"/>
            <a:ext cx="4038600" cy="3505200"/>
          </a:xfrm>
          <a:prstGeom prst="rect">
            <a:avLst/>
          </a:prstGeom>
          <a:noFill/>
        </p:spPr>
      </p:pic>
      <p:pic>
        <p:nvPicPr>
          <p:cNvPr id="7" name="Picture 6" descr="Screen shot 2013-09-09 at 4.22.50 PM.png"/>
          <p:cNvPicPr>
            <a:picLocks noChangeAspect="1"/>
          </p:cNvPicPr>
          <p:nvPr/>
        </p:nvPicPr>
        <p:blipFill>
          <a:blip r:embed="rId5" cstate="print"/>
          <a:stretch>
            <a:fillRect/>
          </a:stretch>
        </p:blipFill>
        <p:spPr>
          <a:xfrm>
            <a:off x="0" y="5257800"/>
            <a:ext cx="9144000" cy="16002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onvergence.jpg"/>
          <p:cNvPicPr>
            <a:picLocks noGrp="1" noChangeAspect="1"/>
          </p:cNvPicPr>
          <p:nvPr>
            <p:ph idx="1"/>
          </p:nvPr>
        </p:nvPicPr>
        <p:blipFill>
          <a:blip r:embed="rId2" cstate="print"/>
          <a:stretch>
            <a:fillRect/>
          </a:stretch>
        </p:blipFill>
        <p:spPr>
          <a:xfrm>
            <a:off x="428596" y="2214530"/>
            <a:ext cx="8358246" cy="4643470"/>
          </a:xfrm>
        </p:spPr>
      </p:pic>
      <p:pic>
        <p:nvPicPr>
          <p:cNvPr id="8" name="Picture 7" descr="convergence 2.jpg"/>
          <p:cNvPicPr>
            <a:picLocks noChangeAspect="1"/>
          </p:cNvPicPr>
          <p:nvPr/>
        </p:nvPicPr>
        <p:blipFill>
          <a:blip r:embed="rId3" cstate="print"/>
          <a:srcRect b="45161"/>
          <a:stretch>
            <a:fillRect/>
          </a:stretch>
        </p:blipFill>
        <p:spPr>
          <a:xfrm>
            <a:off x="500034" y="357166"/>
            <a:ext cx="8072494" cy="185738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20141222_112827.jpg"/>
          <p:cNvPicPr>
            <a:picLocks noGrp="1" noChangeAspect="1"/>
          </p:cNvPicPr>
          <p:nvPr>
            <p:ph idx="1"/>
          </p:nvPr>
        </p:nvPicPr>
        <p:blipFill>
          <a:blip r:embed="rId2" cstate="print"/>
          <a:stretch>
            <a:fillRect/>
          </a:stretch>
        </p:blipFill>
        <p:spPr>
          <a:xfrm>
            <a:off x="428596" y="571480"/>
            <a:ext cx="2286016" cy="2702725"/>
          </a:xfrm>
        </p:spPr>
      </p:pic>
      <p:pic>
        <p:nvPicPr>
          <p:cNvPr id="5" name="Picture 4" descr="BMF.jpg"/>
          <p:cNvPicPr>
            <a:picLocks noChangeAspect="1"/>
          </p:cNvPicPr>
          <p:nvPr/>
        </p:nvPicPr>
        <p:blipFill>
          <a:blip r:embed="rId3" cstate="print"/>
          <a:stretch>
            <a:fillRect/>
          </a:stretch>
        </p:blipFill>
        <p:spPr>
          <a:xfrm>
            <a:off x="2786050" y="1785926"/>
            <a:ext cx="6072230" cy="4643470"/>
          </a:xfrm>
          <a:prstGeom prst="rect">
            <a:avLst/>
          </a:prstGeom>
        </p:spPr>
      </p:pic>
      <p:pic>
        <p:nvPicPr>
          <p:cNvPr id="6" name="Picture 5" descr="IMG_20141222_112757.jpg"/>
          <p:cNvPicPr>
            <a:picLocks noChangeAspect="1"/>
          </p:cNvPicPr>
          <p:nvPr/>
        </p:nvPicPr>
        <p:blipFill>
          <a:blip r:embed="rId4" cstate="print">
            <a:lum contrast="10000"/>
          </a:blip>
          <a:stretch>
            <a:fillRect/>
          </a:stretch>
        </p:blipFill>
        <p:spPr>
          <a:xfrm>
            <a:off x="428596" y="3429000"/>
            <a:ext cx="2262619" cy="3000396"/>
          </a:xfrm>
          <a:prstGeom prst="rect">
            <a:avLst/>
          </a:prstGeom>
        </p:spPr>
      </p:pic>
      <p:sp>
        <p:nvSpPr>
          <p:cNvPr id="7" name="TextBox 6"/>
          <p:cNvSpPr txBox="1"/>
          <p:nvPr/>
        </p:nvSpPr>
        <p:spPr>
          <a:xfrm>
            <a:off x="2786050" y="500043"/>
            <a:ext cx="5857916" cy="1600438"/>
          </a:xfrm>
          <a:prstGeom prst="rect">
            <a:avLst/>
          </a:prstGeom>
          <a:noFill/>
        </p:spPr>
        <p:txBody>
          <a:bodyPr wrap="square" rtlCol="0">
            <a:spAutoFit/>
          </a:bodyPr>
          <a:lstStyle/>
          <a:p>
            <a:pPr algn="just"/>
            <a:r>
              <a:rPr lang="en-US" sz="1400" b="1" dirty="0" smtClean="0">
                <a:solidFill>
                  <a:srgbClr val="002060"/>
                </a:solidFill>
              </a:rPr>
              <a:t>Kapilananda Mondal  </a:t>
            </a:r>
            <a:r>
              <a:rPr lang="en-US" sz="1400" dirty="0" smtClean="0">
                <a:solidFill>
                  <a:srgbClr val="002060"/>
                </a:solidFill>
              </a:rPr>
              <a:t>was requested to write an article on </a:t>
            </a:r>
            <a:r>
              <a:rPr lang="en-US" sz="1600" b="1" i="1" dirty="0" smtClean="0">
                <a:solidFill>
                  <a:srgbClr val="002060"/>
                </a:solidFill>
              </a:rPr>
              <a:t>“Future of Micro Finance 2020</a:t>
            </a:r>
            <a:r>
              <a:rPr lang="en-US" sz="1600" dirty="0" smtClean="0">
                <a:solidFill>
                  <a:srgbClr val="002060"/>
                </a:solidFill>
              </a:rPr>
              <a:t>”</a:t>
            </a:r>
            <a:r>
              <a:rPr lang="en-US" sz="1400" dirty="0" smtClean="0">
                <a:solidFill>
                  <a:srgbClr val="002060"/>
                </a:solidFill>
              </a:rPr>
              <a:t> by Convergence Barometer  2014, which was published in 202 websites world wide and 10000 in hardcopies worldwide in French &amp; English Version. VSSU’s innovative Micro finance Practice  was also published in </a:t>
            </a:r>
            <a:r>
              <a:rPr lang="en-US" sz="1400" b="1" dirty="0" smtClean="0">
                <a:solidFill>
                  <a:srgbClr val="002060"/>
                </a:solidFill>
              </a:rPr>
              <a:t>Award booklet of Convergence Barometer as special entry</a:t>
            </a:r>
          </a:p>
          <a:p>
            <a:endParaRPr lang="en-US" sz="1200" dirty="0" smtClean="0"/>
          </a:p>
          <a:p>
            <a:endParaRPr lang="en-IN" sz="12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3816424" cy="1143000"/>
          </a:xfrm>
        </p:spPr>
        <p:style>
          <a:lnRef idx="3">
            <a:schemeClr val="lt1"/>
          </a:lnRef>
          <a:fillRef idx="1">
            <a:schemeClr val="accent6"/>
          </a:fillRef>
          <a:effectRef idx="1">
            <a:schemeClr val="accent6"/>
          </a:effectRef>
          <a:fontRef idx="minor">
            <a:schemeClr val="lt1"/>
          </a:fontRef>
        </p:style>
        <p:txBody>
          <a:bodyPr>
            <a:normAutofit fontScale="90000"/>
          </a:bodyPr>
          <a:lstStyle/>
          <a:p>
            <a:r>
              <a:rPr lang="en-US" sz="2400" dirty="0" smtClean="0"/>
              <a:t>India Dev. Coalition of America (IDCA)  Hero 2015:  </a:t>
            </a:r>
            <a:br>
              <a:rPr lang="en-US" sz="2400" dirty="0" smtClean="0"/>
            </a:br>
            <a:r>
              <a:rPr lang="en-US" sz="2400" dirty="0" err="1" smtClean="0"/>
              <a:t>Kapilananda</a:t>
            </a:r>
            <a:r>
              <a:rPr lang="en-US" sz="2400" dirty="0" smtClean="0"/>
              <a:t> </a:t>
            </a:r>
            <a:r>
              <a:rPr lang="en-US" sz="2400" dirty="0" err="1" smtClean="0"/>
              <a:t>Mondal</a:t>
            </a:r>
            <a:r>
              <a:rPr lang="en-US" sz="2400" dirty="0" smtClean="0"/>
              <a:t> </a:t>
            </a:r>
            <a:endParaRPr lang="en-US" sz="2400" dirty="0"/>
          </a:p>
        </p:txBody>
      </p:sp>
      <p:pic>
        <p:nvPicPr>
          <p:cNvPr id="79874" name="Picture 2" descr="C:\Users\SOUMALLYA\Desktop\IDCA 2.jpg"/>
          <p:cNvPicPr>
            <a:picLocks noChangeAspect="1" noChangeArrowheads="1"/>
          </p:cNvPicPr>
          <p:nvPr/>
        </p:nvPicPr>
        <p:blipFill>
          <a:blip r:embed="rId2" cstate="print"/>
          <a:srcRect/>
          <a:stretch>
            <a:fillRect/>
          </a:stretch>
        </p:blipFill>
        <p:spPr bwMode="auto">
          <a:xfrm>
            <a:off x="4283968" y="260648"/>
            <a:ext cx="4680520" cy="6120680"/>
          </a:xfrm>
          <a:prstGeom prst="rect">
            <a:avLst/>
          </a:prstGeom>
          <a:noFill/>
        </p:spPr>
      </p:pic>
      <p:pic>
        <p:nvPicPr>
          <p:cNvPr id="79875" name="Picture 3" descr="C:\Users\SOUMALLYA\Desktop\IDCA.jpg"/>
          <p:cNvPicPr>
            <a:picLocks noChangeAspect="1" noChangeArrowheads="1"/>
          </p:cNvPicPr>
          <p:nvPr/>
        </p:nvPicPr>
        <p:blipFill>
          <a:blip r:embed="rId3" cstate="print"/>
          <a:srcRect/>
          <a:stretch>
            <a:fillRect/>
          </a:stretch>
        </p:blipFill>
        <p:spPr bwMode="auto">
          <a:xfrm>
            <a:off x="467544" y="1628800"/>
            <a:ext cx="3816424" cy="468052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400110"/>
          </a:xfrm>
          <a:prstGeom prst="rect">
            <a:avLst/>
          </a:prstGeom>
          <a:noFill/>
        </p:spPr>
        <p:txBody>
          <a:bodyPr wrap="square" rtlCol="0">
            <a:spAutoFit/>
          </a:bodyPr>
          <a:lstStyle/>
          <a:p>
            <a:pPr algn="ctr"/>
            <a:r>
              <a:rPr lang="en-US" sz="2000" b="1" dirty="0" smtClean="0">
                <a:solidFill>
                  <a:srgbClr val="00B050"/>
                </a:solidFill>
                <a:effectLst>
                  <a:outerShdw blurRad="38100" dist="38100" dir="2700000" algn="tl">
                    <a:srgbClr val="000000">
                      <a:alpha val="43137"/>
                    </a:srgbClr>
                  </a:outerShdw>
                </a:effectLst>
                <a:latin typeface="Century Gothic" pitchFamily="34" charset="0"/>
                <a:ea typeface="Times New Roman"/>
                <a:cs typeface="Times New Roman"/>
              </a:rPr>
              <a:t>COMMENTS  FROM  NOTABLE  PERSONS</a:t>
            </a:r>
            <a:endParaRPr lang="en-US" sz="2000" b="1" dirty="0">
              <a:solidFill>
                <a:srgbClr val="00B050"/>
              </a:solidFill>
              <a:effectLst>
                <a:outerShdw blurRad="38100" dist="38100" dir="2700000" algn="tl">
                  <a:srgbClr val="000000">
                    <a:alpha val="43137"/>
                  </a:srgbClr>
                </a:outerShdw>
              </a:effectLst>
              <a:latin typeface="Century Gothic" pitchFamily="34" charset="0"/>
              <a:ea typeface="Times New Roman"/>
              <a:cs typeface="Times New Roman"/>
            </a:endParaRPr>
          </a:p>
        </p:txBody>
      </p:sp>
      <p:graphicFrame>
        <p:nvGraphicFramePr>
          <p:cNvPr id="5" name="Table 4"/>
          <p:cNvGraphicFramePr>
            <a:graphicFrameLocks noGrp="1"/>
          </p:cNvGraphicFramePr>
          <p:nvPr/>
        </p:nvGraphicFramePr>
        <p:xfrm>
          <a:off x="1219200" y="457199"/>
          <a:ext cx="7696200" cy="4905883"/>
        </p:xfrm>
        <a:graphic>
          <a:graphicData uri="http://schemas.openxmlformats.org/drawingml/2006/table">
            <a:tbl>
              <a:tblPr/>
              <a:tblGrid>
                <a:gridCol w="6844651"/>
                <a:gridCol w="851549"/>
              </a:tblGrid>
              <a:tr h="614347">
                <a:tc>
                  <a:txBody>
                    <a:bodyPr/>
                    <a:lstStyle/>
                    <a:p>
                      <a:pPr marL="0" marR="0" algn="just">
                        <a:spcBef>
                          <a:spcPts val="0"/>
                        </a:spcBef>
                        <a:spcAft>
                          <a:spcPts val="0"/>
                        </a:spcAft>
                      </a:pPr>
                      <a:r>
                        <a:rPr lang="en-US" sz="1400" dirty="0" smtClean="0">
                          <a:latin typeface="Arial"/>
                          <a:ea typeface="Times New Roman"/>
                          <a:cs typeface="Times New Roman"/>
                        </a:rPr>
                        <a:t>READ feels very blessed to be working in Ullon and with its inspirational leader, Kapilananda Mondal, who truly walks in the shoes of Gandhi.</a:t>
                      </a:r>
                      <a:r>
                        <a:rPr lang="en-US" sz="1400" baseline="0" dirty="0" smtClean="0">
                          <a:latin typeface="Times New Roman"/>
                          <a:ea typeface="Times New Roman"/>
                          <a:cs typeface="Times New Roman"/>
                        </a:rPr>
                        <a:t>       </a:t>
                      </a:r>
                      <a:r>
                        <a:rPr lang="en-US" sz="1400" dirty="0" smtClean="0">
                          <a:latin typeface="Times New Roman" pitchFamily="18" charset="0"/>
                          <a:ea typeface="Times New Roman"/>
                          <a:cs typeface="Times New Roman" pitchFamily="18" charset="0"/>
                        </a:rPr>
                        <a:t>-   </a:t>
                      </a:r>
                    </a:p>
                    <a:p>
                      <a:pPr marL="0" marR="0" algn="just">
                        <a:spcBef>
                          <a:spcPts val="0"/>
                        </a:spcBef>
                        <a:spcAft>
                          <a:spcPts val="0"/>
                        </a:spcAft>
                      </a:pPr>
                      <a:r>
                        <a:rPr lang="en-US" sz="1400" dirty="0" smtClean="0">
                          <a:solidFill>
                            <a:srgbClr val="C00000"/>
                          </a:solidFill>
                          <a:latin typeface="Arial" pitchFamily="34" charset="0"/>
                          <a:ea typeface="Times New Roman"/>
                          <a:cs typeface="Arial" pitchFamily="34" charset="0"/>
                        </a:rPr>
                        <a:t>Senator Omer L. Rains, California, USA</a:t>
                      </a:r>
                      <a:r>
                        <a:rPr lang="en-US" sz="1400" dirty="0" smtClean="0">
                          <a:latin typeface="Arial"/>
                          <a:ea typeface="Times New Roman"/>
                          <a:cs typeface="Times New Roman"/>
                        </a:rPr>
                        <a:t> </a:t>
                      </a:r>
                      <a:endParaRPr lang="en-US" sz="1400" dirty="0">
                        <a:latin typeface="Times New Roman"/>
                        <a:ea typeface="Times New Roman"/>
                        <a:cs typeface="Times New Roman"/>
                      </a:endParaRPr>
                    </a:p>
                  </a:txBody>
                  <a:tcPr marL="61906" marR="61906" marT="0" marB="0">
                    <a:lnL>
                      <a:noFill/>
                    </a:lnL>
                    <a:lnR>
                      <a:noFill/>
                    </a:lnR>
                    <a:lnT>
                      <a:noFill/>
                    </a:lnT>
                    <a:lnB>
                      <a:noFill/>
                    </a:lnB>
                  </a:tcPr>
                </a:tc>
                <a:tc>
                  <a:txBody>
                    <a:bodyPr/>
                    <a:lstStyle/>
                    <a:p>
                      <a:pPr marL="0" marR="0" algn="r">
                        <a:spcBef>
                          <a:spcPts val="0"/>
                        </a:spcBef>
                        <a:spcAft>
                          <a:spcPts val="0"/>
                        </a:spcAft>
                      </a:pPr>
                      <a:r>
                        <a:rPr lang="en-US" sz="1200" dirty="0">
                          <a:latin typeface="Arial"/>
                          <a:ea typeface="Times New Roman"/>
                          <a:cs typeface="Times New Roman"/>
                        </a:rPr>
                        <a:t>2013</a:t>
                      </a:r>
                      <a:endParaRPr lang="en-US" sz="1200" dirty="0">
                        <a:latin typeface="Times New Roman"/>
                        <a:ea typeface="Times New Roman"/>
                        <a:cs typeface="Times New Roman"/>
                      </a:endParaRPr>
                    </a:p>
                  </a:txBody>
                  <a:tcPr marL="61906" marR="61906" marT="0" marB="0">
                    <a:lnL>
                      <a:noFill/>
                    </a:lnL>
                    <a:lnR>
                      <a:noFill/>
                    </a:lnR>
                    <a:lnT>
                      <a:noFill/>
                    </a:lnT>
                    <a:lnB>
                      <a:noFill/>
                    </a:lnB>
                  </a:tcPr>
                </a:tc>
              </a:tr>
              <a:tr h="641621">
                <a:tc>
                  <a:txBody>
                    <a:bodyPr/>
                    <a:lstStyle/>
                    <a:p>
                      <a:pPr marL="0" marR="0">
                        <a:spcBef>
                          <a:spcPts val="0"/>
                        </a:spcBef>
                        <a:spcAft>
                          <a:spcPts val="0"/>
                        </a:spcAft>
                      </a:pPr>
                      <a:r>
                        <a:rPr lang="en-US" sz="1200" dirty="0" smtClean="0">
                          <a:solidFill>
                            <a:srgbClr val="C00000"/>
                          </a:solidFill>
                          <a:latin typeface="Arial"/>
                          <a:ea typeface="Times New Roman"/>
                          <a:cs typeface="Times New Roman"/>
                        </a:rPr>
                        <a:t> </a:t>
                      </a:r>
                    </a:p>
                    <a:p>
                      <a:pPr marL="0" marR="0">
                        <a:spcBef>
                          <a:spcPts val="0"/>
                        </a:spcBef>
                        <a:spcAft>
                          <a:spcPts val="0"/>
                        </a:spcAft>
                      </a:pPr>
                      <a:r>
                        <a:rPr lang="en-US" sz="1200" dirty="0" smtClean="0">
                          <a:latin typeface="Arial"/>
                          <a:ea typeface="Times New Roman"/>
                          <a:cs typeface="Times New Roman"/>
                        </a:rPr>
                        <a:t>Many thanks for following up and for filling in what you have been able to    </a:t>
                      </a:r>
                    </a:p>
                    <a:p>
                      <a:pPr marL="0" marR="0">
                        <a:spcBef>
                          <a:spcPts val="0"/>
                        </a:spcBef>
                        <a:spcAft>
                          <a:spcPts val="0"/>
                        </a:spcAft>
                      </a:pPr>
                      <a:r>
                        <a:rPr lang="en-US" sz="1200" dirty="0" smtClean="0">
                          <a:latin typeface="Arial"/>
                          <a:ea typeface="Times New Roman"/>
                          <a:cs typeface="Times New Roman"/>
                        </a:rPr>
                        <a:t> accomplish since 2003.</a:t>
                      </a:r>
                      <a:r>
                        <a:rPr lang="en-US" sz="1200" baseline="0" dirty="0" smtClean="0">
                          <a:latin typeface="Times New Roman"/>
                          <a:ea typeface="Times New Roman"/>
                          <a:cs typeface="Times New Roman"/>
                        </a:rPr>
                        <a:t> </a:t>
                      </a:r>
                      <a:r>
                        <a:rPr lang="en-US" sz="1200" dirty="0" smtClean="0">
                          <a:latin typeface="Arial"/>
                          <a:ea typeface="Times New Roman"/>
                          <a:cs typeface="Times New Roman"/>
                        </a:rPr>
                        <a:t>– </a:t>
                      </a:r>
                    </a:p>
                    <a:p>
                      <a:pPr marL="0" marR="0" algn="just">
                        <a:spcBef>
                          <a:spcPts val="0"/>
                        </a:spcBef>
                        <a:spcAft>
                          <a:spcPts val="0"/>
                        </a:spcAft>
                      </a:pPr>
                      <a:r>
                        <a:rPr lang="en-US" sz="1200" dirty="0" smtClean="0">
                          <a:solidFill>
                            <a:srgbClr val="C00000"/>
                          </a:solidFill>
                          <a:latin typeface="Arial"/>
                          <a:ea typeface="Times New Roman"/>
                          <a:cs typeface="Times New Roman"/>
                        </a:rPr>
                        <a:t> Bill Drayton, Chair Member of ASHOKA INNOVATORS FOR THE PUBLIC</a:t>
                      </a:r>
                    </a:p>
                    <a:p>
                      <a:pPr marL="0" marR="0" algn="just">
                        <a:spcBef>
                          <a:spcPts val="0"/>
                        </a:spcBef>
                        <a:spcAft>
                          <a:spcPts val="0"/>
                        </a:spcAft>
                      </a:pPr>
                      <a:endParaRPr lang="en-US" sz="1200" dirty="0">
                        <a:solidFill>
                          <a:srgbClr val="C00000"/>
                        </a:solidFill>
                        <a:latin typeface="Arial" pitchFamily="34" charset="0"/>
                        <a:ea typeface="Times New Roman"/>
                        <a:cs typeface="Arial" pitchFamily="34" charset="0"/>
                      </a:endParaRPr>
                    </a:p>
                  </a:txBody>
                  <a:tcPr marL="61906" marR="61906" marT="0" marB="0">
                    <a:lnL>
                      <a:noFill/>
                    </a:lnL>
                    <a:lnR>
                      <a:noFill/>
                    </a:lnR>
                    <a:lnT>
                      <a:noFill/>
                    </a:lnT>
                    <a:lnB>
                      <a:noFill/>
                    </a:lnB>
                  </a:tcPr>
                </a:tc>
                <a:tc>
                  <a:txBody>
                    <a:bodyPr/>
                    <a:lstStyle/>
                    <a:p>
                      <a:pPr marL="0" marR="0" algn="r">
                        <a:spcBef>
                          <a:spcPts val="0"/>
                        </a:spcBef>
                        <a:spcAft>
                          <a:spcPts val="0"/>
                        </a:spcAft>
                      </a:pPr>
                      <a:r>
                        <a:rPr lang="en-US" sz="1200" dirty="0">
                          <a:latin typeface="Arial"/>
                          <a:ea typeface="Times New Roman"/>
                          <a:cs typeface="Times New Roman"/>
                        </a:rPr>
                        <a:t>2013</a:t>
                      </a:r>
                      <a:endParaRPr lang="en-US" sz="1200" dirty="0">
                        <a:latin typeface="Times New Roman"/>
                        <a:ea typeface="Times New Roman"/>
                        <a:cs typeface="Times New Roman"/>
                      </a:endParaRPr>
                    </a:p>
                  </a:txBody>
                  <a:tcPr marL="61906" marR="61906" marT="0" marB="0">
                    <a:lnL>
                      <a:noFill/>
                    </a:lnL>
                    <a:lnR>
                      <a:noFill/>
                    </a:lnR>
                    <a:lnT>
                      <a:noFill/>
                    </a:lnT>
                    <a:lnB>
                      <a:noFill/>
                    </a:lnB>
                  </a:tcPr>
                </a:tc>
              </a:tr>
              <a:tr h="840116">
                <a:tc>
                  <a:txBody>
                    <a:bodyPr/>
                    <a:lstStyle/>
                    <a:p>
                      <a:pPr marL="0" marR="0">
                        <a:spcBef>
                          <a:spcPts val="0"/>
                        </a:spcBef>
                        <a:spcAft>
                          <a:spcPts val="0"/>
                        </a:spcAft>
                      </a:pPr>
                      <a:r>
                        <a:rPr lang="en-US" sz="1400" dirty="0">
                          <a:latin typeface="Arial"/>
                          <a:ea typeface="Times New Roman"/>
                          <a:cs typeface="Times New Roman"/>
                        </a:rPr>
                        <a:t>Mr. Mondal is </a:t>
                      </a:r>
                      <a:r>
                        <a:rPr lang="en-US" sz="1400" dirty="0" smtClean="0">
                          <a:latin typeface="Arial"/>
                          <a:ea typeface="Times New Roman"/>
                          <a:cs typeface="Times New Roman"/>
                        </a:rPr>
                        <a:t>humility personified,</a:t>
                      </a:r>
                      <a:r>
                        <a:rPr lang="en-US" sz="1400" baseline="0" dirty="0" smtClean="0">
                          <a:latin typeface="Arial"/>
                          <a:ea typeface="Times New Roman"/>
                          <a:cs typeface="Times New Roman"/>
                        </a:rPr>
                        <a:t> </a:t>
                      </a:r>
                      <a:r>
                        <a:rPr lang="en-US" sz="1400" dirty="0" smtClean="0">
                          <a:latin typeface="Arial"/>
                          <a:ea typeface="Times New Roman"/>
                          <a:cs typeface="Times New Roman"/>
                        </a:rPr>
                        <a:t>low key ,polite  attentive with a constant smile  bright eyes at the same time ,he is like  a </a:t>
                      </a:r>
                      <a:r>
                        <a:rPr lang="en-US" sz="1400" dirty="0">
                          <a:latin typeface="Arial"/>
                          <a:ea typeface="Times New Roman"/>
                          <a:cs typeface="Times New Roman"/>
                        </a:rPr>
                        <a:t>walking nuclear power station with a brain that always seems to be booming. Ideas and projects </a:t>
                      </a:r>
                      <a:r>
                        <a:rPr lang="en-US" sz="1400" dirty="0" smtClean="0">
                          <a:latin typeface="Arial"/>
                          <a:ea typeface="Times New Roman"/>
                          <a:cs typeface="Times New Roman"/>
                        </a:rPr>
                        <a:t>poping  </a:t>
                      </a:r>
                      <a:r>
                        <a:rPr lang="en-US" sz="1400" dirty="0">
                          <a:latin typeface="Arial"/>
                          <a:ea typeface="Times New Roman"/>
                          <a:cs typeface="Times New Roman"/>
                        </a:rPr>
                        <a:t>up </a:t>
                      </a:r>
                      <a:r>
                        <a:rPr lang="en-US" sz="1400" dirty="0" smtClean="0">
                          <a:latin typeface="Arial"/>
                          <a:ea typeface="Times New Roman"/>
                          <a:cs typeface="Times New Roman"/>
                        </a:rPr>
                        <a:t>in </a:t>
                      </a:r>
                      <a:r>
                        <a:rPr lang="en-US" sz="1400" dirty="0">
                          <a:latin typeface="Arial"/>
                          <a:ea typeface="Times New Roman"/>
                          <a:cs typeface="Times New Roman"/>
                        </a:rPr>
                        <a:t>a steady stream</a:t>
                      </a:r>
                      <a:r>
                        <a:rPr lang="en-US" sz="1400" dirty="0" smtClean="0">
                          <a:latin typeface="Arial"/>
                          <a:ea typeface="Times New Roman"/>
                          <a:cs typeface="Times New Roman"/>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C00000"/>
                          </a:solidFill>
                          <a:latin typeface="Arial"/>
                          <a:ea typeface="Times New Roman"/>
                          <a:cs typeface="Times New Roman"/>
                        </a:rPr>
                        <a:t> Anders Edgren, Senior Producer, Swedish Educational Broadcasting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C00000"/>
                        </a:solidFill>
                        <a:latin typeface="Arial"/>
                        <a:ea typeface="Times New Roman"/>
                        <a:cs typeface="Times New Roman"/>
                      </a:endParaRPr>
                    </a:p>
                  </a:txBody>
                  <a:tcPr marL="61906" marR="61906" marT="0" marB="0">
                    <a:lnL>
                      <a:noFill/>
                    </a:lnL>
                    <a:lnR>
                      <a:noFill/>
                    </a:lnR>
                    <a:lnT>
                      <a:noFill/>
                    </a:lnT>
                    <a:lnB>
                      <a:noFill/>
                    </a:lnB>
                  </a:tcPr>
                </a:tc>
                <a:tc>
                  <a:txBody>
                    <a:bodyPr/>
                    <a:lstStyle/>
                    <a:p>
                      <a:pPr marL="0" marR="0" algn="r">
                        <a:spcBef>
                          <a:spcPts val="0"/>
                        </a:spcBef>
                        <a:spcAft>
                          <a:spcPts val="0"/>
                        </a:spcAft>
                      </a:pPr>
                      <a:r>
                        <a:rPr lang="en-US" sz="1200" dirty="0">
                          <a:latin typeface="Arial"/>
                          <a:ea typeface="Times New Roman"/>
                          <a:cs typeface="Times New Roman"/>
                        </a:rPr>
                        <a:t>2012</a:t>
                      </a:r>
                      <a:endParaRPr lang="en-US" sz="1200" dirty="0">
                        <a:latin typeface="Times New Roman"/>
                        <a:ea typeface="Times New Roman"/>
                        <a:cs typeface="Times New Roman"/>
                      </a:endParaRPr>
                    </a:p>
                  </a:txBody>
                  <a:tcPr marL="61906" marR="61906" marT="0" marB="0">
                    <a:lnL>
                      <a:noFill/>
                    </a:lnL>
                    <a:lnR>
                      <a:noFill/>
                    </a:lnR>
                    <a:lnT>
                      <a:noFill/>
                    </a:lnT>
                    <a:lnB>
                      <a:noFill/>
                    </a:lnB>
                  </a:tcPr>
                </a:tc>
              </a:tr>
              <a:tr h="551790">
                <a:tc>
                  <a:txBody>
                    <a:bodyPr/>
                    <a:lstStyle/>
                    <a:p>
                      <a:pPr marL="0" marR="0" algn="just">
                        <a:spcBef>
                          <a:spcPts val="0"/>
                        </a:spcBef>
                        <a:spcAft>
                          <a:spcPts val="0"/>
                        </a:spcAft>
                      </a:pPr>
                      <a:r>
                        <a:rPr lang="en-US" sz="1200" dirty="0">
                          <a:latin typeface="Arial"/>
                          <a:ea typeface="Times New Roman"/>
                          <a:cs typeface="Times New Roman"/>
                        </a:rPr>
                        <a:t>What I am trying </a:t>
                      </a:r>
                      <a:r>
                        <a:rPr lang="en-US" sz="1200" dirty="0" smtClean="0">
                          <a:latin typeface="Arial"/>
                          <a:ea typeface="Times New Roman"/>
                          <a:cs typeface="Times New Roman"/>
                        </a:rPr>
                        <a:t> but</a:t>
                      </a:r>
                      <a:r>
                        <a:rPr lang="en-US" sz="1200" baseline="0" dirty="0" smtClean="0">
                          <a:latin typeface="Arial"/>
                          <a:ea typeface="Times New Roman"/>
                          <a:cs typeface="Times New Roman"/>
                        </a:rPr>
                        <a:t> </a:t>
                      </a:r>
                      <a:r>
                        <a:rPr lang="en-US" sz="1200" dirty="0" smtClean="0">
                          <a:latin typeface="Arial"/>
                          <a:ea typeface="Times New Roman"/>
                          <a:cs typeface="Times New Roman"/>
                        </a:rPr>
                        <a:t> </a:t>
                      </a:r>
                      <a:r>
                        <a:rPr lang="en-US" sz="1200" dirty="0">
                          <a:latin typeface="Arial"/>
                          <a:ea typeface="Times New Roman"/>
                          <a:cs typeface="Times New Roman"/>
                        </a:rPr>
                        <a:t>Kapil has already achieved, 100% </a:t>
                      </a:r>
                      <a:r>
                        <a:rPr lang="en-US" sz="1200" dirty="0" smtClean="0">
                          <a:latin typeface="Arial"/>
                          <a:ea typeface="Times New Roman"/>
                          <a:cs typeface="Times New Roman"/>
                        </a:rPr>
                        <a:t>loan from savings</a:t>
                      </a:r>
                      <a:r>
                        <a:rPr lang="en-US" sz="1200" baseline="0" dirty="0">
                          <a:latin typeface="Times New Roman"/>
                          <a:ea typeface="Times New Roman"/>
                          <a:cs typeface="Times New Roman"/>
                        </a:rPr>
                        <a:t> </a:t>
                      </a:r>
                      <a:r>
                        <a:rPr lang="en-US" sz="1200" dirty="0" smtClean="0">
                          <a:latin typeface="Arial"/>
                          <a:ea typeface="Times New Roman"/>
                          <a:cs typeface="Times New Roman"/>
                        </a:rPr>
                        <a:t> </a:t>
                      </a:r>
                      <a:r>
                        <a:rPr lang="en-US" sz="1200" dirty="0">
                          <a:latin typeface="Times New Roman" pitchFamily="18" charset="0"/>
                          <a:ea typeface="Times New Roman"/>
                          <a:cs typeface="Times New Roman" pitchFamily="18" charset="0"/>
                        </a:rPr>
                        <a:t>– </a:t>
                      </a:r>
                      <a:r>
                        <a:rPr lang="en-US" sz="1200" dirty="0" smtClean="0">
                          <a:latin typeface="Times New Roman" pitchFamily="18" charset="0"/>
                          <a:ea typeface="Times New Roman"/>
                          <a:cs typeface="Times New Roman" pitchFamily="18" charset="0"/>
                        </a:rPr>
                        <a:t>                                                               </a:t>
                      </a:r>
                      <a:r>
                        <a:rPr lang="en-US" sz="1200" dirty="0" smtClean="0">
                          <a:solidFill>
                            <a:srgbClr val="C00000"/>
                          </a:solidFill>
                          <a:latin typeface="Arial" pitchFamily="34" charset="0"/>
                          <a:ea typeface="Times New Roman"/>
                          <a:cs typeface="Arial" pitchFamily="34" charset="0"/>
                        </a:rPr>
                        <a:t>Nobel </a:t>
                      </a:r>
                      <a:r>
                        <a:rPr lang="en-US" sz="1200" dirty="0">
                          <a:solidFill>
                            <a:srgbClr val="C00000"/>
                          </a:solidFill>
                          <a:latin typeface="Arial" pitchFamily="34" charset="0"/>
                          <a:ea typeface="Times New Roman"/>
                          <a:cs typeface="Arial" pitchFamily="34" charset="0"/>
                        </a:rPr>
                        <a:t>Laureate Prof. </a:t>
                      </a:r>
                      <a:r>
                        <a:rPr lang="en-US" sz="1200" dirty="0" smtClean="0">
                          <a:solidFill>
                            <a:srgbClr val="C00000"/>
                          </a:solidFill>
                          <a:latin typeface="Arial" pitchFamily="34" charset="0"/>
                          <a:ea typeface="Times New Roman"/>
                          <a:cs typeface="Arial" pitchFamily="34" charset="0"/>
                        </a:rPr>
                        <a:t>Md. </a:t>
                      </a:r>
                      <a:r>
                        <a:rPr lang="en-US" sz="1200" dirty="0">
                          <a:solidFill>
                            <a:srgbClr val="C00000"/>
                          </a:solidFill>
                          <a:latin typeface="Arial" pitchFamily="34" charset="0"/>
                          <a:ea typeface="Times New Roman"/>
                          <a:cs typeface="Arial" pitchFamily="34" charset="0"/>
                        </a:rPr>
                        <a:t>Yunus</a:t>
                      </a:r>
                    </a:p>
                  </a:txBody>
                  <a:tcPr marL="61906" marR="61906" marT="0" marB="0">
                    <a:lnL>
                      <a:noFill/>
                    </a:lnL>
                    <a:lnR>
                      <a:noFill/>
                    </a:lnR>
                    <a:lnT>
                      <a:noFill/>
                    </a:lnT>
                    <a:lnB>
                      <a:noFill/>
                    </a:lnB>
                  </a:tcPr>
                </a:tc>
                <a:tc>
                  <a:txBody>
                    <a:bodyPr/>
                    <a:lstStyle/>
                    <a:p>
                      <a:pPr marL="0" marR="0" algn="r">
                        <a:spcBef>
                          <a:spcPts val="0"/>
                        </a:spcBef>
                        <a:spcAft>
                          <a:spcPts val="0"/>
                        </a:spcAft>
                      </a:pPr>
                      <a:r>
                        <a:rPr lang="en-US" sz="1200" dirty="0" smtClean="0">
                          <a:latin typeface="Arial"/>
                          <a:ea typeface="Times New Roman"/>
                          <a:cs typeface="Times New Roman"/>
                        </a:rPr>
                        <a:t>2003</a:t>
                      </a:r>
                      <a:endParaRPr lang="en-US" sz="1200" dirty="0">
                        <a:latin typeface="Times New Roman"/>
                        <a:ea typeface="Times New Roman"/>
                        <a:cs typeface="Times New Roman"/>
                      </a:endParaRPr>
                    </a:p>
                  </a:txBody>
                  <a:tcPr marL="61906" marR="61906" marT="0" marB="0">
                    <a:lnL>
                      <a:noFill/>
                    </a:lnL>
                    <a:lnR>
                      <a:noFill/>
                    </a:lnR>
                    <a:lnT>
                      <a:noFill/>
                    </a:lnT>
                    <a:lnB>
                      <a:noFill/>
                    </a:lnB>
                  </a:tcPr>
                </a:tc>
              </a:tr>
              <a:tr h="874124">
                <a:tc>
                  <a:txBody>
                    <a:bodyPr/>
                    <a:lstStyle/>
                    <a:p>
                      <a:pPr marL="0" marR="0" algn="just">
                        <a:spcBef>
                          <a:spcPts val="0"/>
                        </a:spcBef>
                        <a:spcAft>
                          <a:spcPts val="0"/>
                        </a:spcAft>
                      </a:pPr>
                      <a:endParaRPr lang="en-US" sz="1600" dirty="0" smtClean="0">
                        <a:latin typeface="Arial"/>
                        <a:ea typeface="Times New Roman"/>
                        <a:cs typeface="Times New Roman"/>
                      </a:endParaRPr>
                    </a:p>
                    <a:p>
                      <a:pPr marL="0" marR="0" algn="just">
                        <a:spcBef>
                          <a:spcPts val="0"/>
                        </a:spcBef>
                        <a:spcAft>
                          <a:spcPts val="0"/>
                        </a:spcAft>
                      </a:pPr>
                      <a:r>
                        <a:rPr lang="en-US" sz="1600" dirty="0" smtClean="0">
                          <a:latin typeface="Arial"/>
                          <a:ea typeface="Times New Roman"/>
                          <a:cs typeface="Times New Roman"/>
                        </a:rPr>
                        <a:t>International Microfinance can learn from VSSU … </a:t>
                      </a:r>
                      <a:r>
                        <a:rPr lang="en-US" sz="1400" dirty="0" smtClean="0">
                          <a:latin typeface="Arial"/>
                          <a:ea typeface="Times New Roman"/>
                          <a:cs typeface="Times New Roman"/>
                        </a:rPr>
                        <a:t>World Bank study report                                                           </a:t>
                      </a:r>
                    </a:p>
                    <a:p>
                      <a:pPr marL="0" marR="0" algn="just">
                        <a:spcBef>
                          <a:spcPts val="0"/>
                        </a:spcBef>
                        <a:spcAft>
                          <a:spcPts val="0"/>
                        </a:spcAft>
                      </a:pPr>
                      <a:r>
                        <a:rPr lang="en-US" sz="1400" dirty="0" smtClean="0">
                          <a:solidFill>
                            <a:srgbClr val="C00000"/>
                          </a:solidFill>
                          <a:latin typeface="Arial"/>
                          <a:ea typeface="Times New Roman"/>
                          <a:cs typeface="Times New Roman"/>
                        </a:rPr>
                        <a:t>                                                                                       </a:t>
                      </a:r>
                      <a:r>
                        <a:rPr lang="en-US" sz="1400" dirty="0" smtClean="0">
                          <a:solidFill>
                            <a:srgbClr val="C00000"/>
                          </a:solidFill>
                          <a:latin typeface="Arial" pitchFamily="34" charset="0"/>
                          <a:ea typeface="Times New Roman"/>
                          <a:cs typeface="Arial" pitchFamily="34" charset="0"/>
                        </a:rPr>
                        <a:t>Stuart Rutherford, Consultant,</a:t>
                      </a:r>
                    </a:p>
                  </a:txBody>
                  <a:tcPr marL="61906" marR="61906" marT="0" marB="0">
                    <a:lnL>
                      <a:noFill/>
                    </a:lnL>
                    <a:lnR>
                      <a:noFill/>
                    </a:lnR>
                    <a:lnT>
                      <a:noFill/>
                    </a:lnT>
                    <a:lnB>
                      <a:noFill/>
                    </a:lnB>
                  </a:tcPr>
                </a:tc>
                <a:tc>
                  <a:txBody>
                    <a:bodyPr/>
                    <a:lstStyle/>
                    <a:p>
                      <a:pPr marL="0" marR="0" algn="r">
                        <a:spcBef>
                          <a:spcPts val="0"/>
                        </a:spcBef>
                        <a:spcAft>
                          <a:spcPts val="0"/>
                        </a:spcAft>
                      </a:pPr>
                      <a:r>
                        <a:rPr lang="en-US" sz="1600" dirty="0" smtClean="0">
                          <a:latin typeface="Times New Roman"/>
                          <a:ea typeface="Times New Roman"/>
                          <a:cs typeface="Times New Roman"/>
                        </a:rPr>
                        <a:t>2002</a:t>
                      </a:r>
                      <a:endParaRPr lang="en-US" sz="1600" dirty="0">
                        <a:latin typeface="Times New Roman"/>
                        <a:ea typeface="Times New Roman"/>
                        <a:cs typeface="Times New Roman"/>
                      </a:endParaRPr>
                    </a:p>
                  </a:txBody>
                  <a:tcPr marL="61906" marR="61906" marT="0" marB="0">
                    <a:lnL>
                      <a:noFill/>
                    </a:lnL>
                    <a:lnR>
                      <a:noFill/>
                    </a:lnR>
                    <a:lnT>
                      <a:noFill/>
                    </a:lnT>
                    <a:lnB>
                      <a:noFill/>
                    </a:lnB>
                  </a:tcPr>
                </a:tc>
              </a:tr>
              <a:tr h="919649">
                <a:tc>
                  <a:txBody>
                    <a:bodyPr/>
                    <a:lstStyle/>
                    <a:p>
                      <a:pPr marL="0" marR="0" algn="just">
                        <a:spcBef>
                          <a:spcPts val="0"/>
                        </a:spcBef>
                        <a:spcAft>
                          <a:spcPts val="0"/>
                        </a:spcAft>
                      </a:pPr>
                      <a:r>
                        <a:rPr lang="en-US" sz="1800" dirty="0" smtClean="0">
                          <a:latin typeface="Times New Roman"/>
                          <a:ea typeface="Times New Roman"/>
                          <a:cs typeface="Times New Roman"/>
                        </a:rPr>
                        <a:t>I sincerely hope that the micro finance world  will learn of and learn from </a:t>
                      </a:r>
                      <a:r>
                        <a:rPr lang="en-US" sz="1800" baseline="0" dirty="0" smtClean="0">
                          <a:latin typeface="Times New Roman"/>
                          <a:ea typeface="Times New Roman"/>
                          <a:cs typeface="Times New Roman"/>
                        </a:rPr>
                        <a:t> VSSU </a:t>
                      </a:r>
                      <a:r>
                        <a:rPr lang="en-US" sz="1800" dirty="0" smtClean="0">
                          <a:latin typeface="Times New Roman"/>
                          <a:ea typeface="Times New Roman"/>
                          <a:cs typeface="Times New Roman"/>
                        </a:rPr>
                        <a:t>– it has many many lessons for us all…           </a:t>
                      </a:r>
                    </a:p>
                    <a:p>
                      <a:pPr marL="0" marR="0" algn="just">
                        <a:spcBef>
                          <a:spcPts val="0"/>
                        </a:spcBef>
                        <a:spcAft>
                          <a:spcPts val="0"/>
                        </a:spcAft>
                      </a:pPr>
                      <a:r>
                        <a:rPr lang="en-US" sz="1800" dirty="0" smtClean="0">
                          <a:latin typeface="Times New Roman"/>
                          <a:ea typeface="Times New Roman"/>
                          <a:cs typeface="Times New Roman"/>
                        </a:rPr>
                        <a:t>                                                            </a:t>
                      </a:r>
                      <a:r>
                        <a:rPr lang="en-US" sz="1600" dirty="0" smtClean="0">
                          <a:solidFill>
                            <a:srgbClr val="C00000"/>
                          </a:solidFill>
                          <a:latin typeface="Times New Roman"/>
                          <a:ea typeface="Times New Roman"/>
                          <a:cs typeface="Times New Roman"/>
                        </a:rPr>
                        <a:t>Graham A N Wright -Micro Save Africa</a:t>
                      </a:r>
                      <a:endParaRPr lang="en-US" sz="1600" dirty="0">
                        <a:solidFill>
                          <a:srgbClr val="C00000"/>
                        </a:solidFill>
                        <a:latin typeface="Times New Roman"/>
                        <a:ea typeface="Times New Roman"/>
                        <a:cs typeface="Times New Roman"/>
                      </a:endParaRPr>
                    </a:p>
                  </a:txBody>
                  <a:tcPr marL="61906" marR="61906" marT="0" marB="0">
                    <a:lnL>
                      <a:noFill/>
                    </a:lnL>
                    <a:lnR>
                      <a:noFill/>
                    </a:lnR>
                    <a:lnT>
                      <a:noFill/>
                    </a:lnT>
                    <a:lnB>
                      <a:noFill/>
                    </a:lnB>
                  </a:tcPr>
                </a:tc>
                <a:tc>
                  <a:txBody>
                    <a:bodyPr/>
                    <a:lstStyle/>
                    <a:p>
                      <a:pPr marL="0" marR="0" algn="r">
                        <a:spcBef>
                          <a:spcPts val="0"/>
                        </a:spcBef>
                        <a:spcAft>
                          <a:spcPts val="0"/>
                        </a:spcAft>
                      </a:pPr>
                      <a:r>
                        <a:rPr lang="en-US" sz="1800" dirty="0" smtClean="0">
                          <a:latin typeface="Times New Roman"/>
                          <a:ea typeface="Times New Roman"/>
                          <a:cs typeface="Times New Roman"/>
                        </a:rPr>
                        <a:t>2001</a:t>
                      </a:r>
                      <a:endParaRPr lang="en-US" sz="1800" dirty="0">
                        <a:latin typeface="Times New Roman"/>
                        <a:ea typeface="Times New Roman"/>
                        <a:cs typeface="Times New Roman"/>
                      </a:endParaRPr>
                    </a:p>
                  </a:txBody>
                  <a:tcPr marL="61906" marR="61906" marT="0" marB="0">
                    <a:lnL>
                      <a:noFill/>
                    </a:lnL>
                    <a:lnR>
                      <a:noFill/>
                    </a:lnR>
                    <a:lnT>
                      <a:noFill/>
                    </a:lnT>
                    <a:lnB>
                      <a:noFill/>
                    </a:lnB>
                  </a:tcPr>
                </a:tc>
              </a:tr>
            </a:tbl>
          </a:graphicData>
        </a:graphic>
      </p:graphicFrame>
      <p:pic>
        <p:nvPicPr>
          <p:cNvPr id="6" name="Picture 5" descr="C:\Documents and Settings\VSSU\Desktop\M-cril Drft &amp; Final copy\Md. Younus with Mr. mondal.jpg"/>
          <p:cNvPicPr>
            <a:picLocks noChangeAspect="1" noChangeArrowheads="1"/>
          </p:cNvPicPr>
          <p:nvPr/>
        </p:nvPicPr>
        <p:blipFill>
          <a:blip r:embed="rId3" cstate="print"/>
          <a:srcRect l="74402" t="55173" r="8646" b="17821"/>
          <a:stretch>
            <a:fillRect/>
          </a:stretch>
        </p:blipFill>
        <p:spPr bwMode="auto">
          <a:xfrm>
            <a:off x="214282" y="2714620"/>
            <a:ext cx="838200" cy="7143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D:\Documents and Settings\soma003\Desktop\Jaurnalist from Sweden\DSC08046.JPG"/>
          <p:cNvPicPr/>
          <p:nvPr/>
        </p:nvPicPr>
        <p:blipFill>
          <a:blip r:embed="rId4" cstate="print"/>
          <a:srcRect/>
          <a:stretch>
            <a:fillRect/>
          </a:stretch>
        </p:blipFill>
        <p:spPr bwMode="auto">
          <a:xfrm>
            <a:off x="214282" y="1928802"/>
            <a:ext cx="838200" cy="7143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2" descr="C:\Documents and Settings\MIS\Desktop\MADHUDI PHOTO\IMG_0829.jpeg"/>
          <p:cNvPicPr>
            <a:picLocks noChangeAspect="1" noChangeArrowheads="1"/>
          </p:cNvPicPr>
          <p:nvPr/>
        </p:nvPicPr>
        <p:blipFill>
          <a:blip r:embed="rId5" cstate="print"/>
          <a:srcRect/>
          <a:stretch>
            <a:fillRect/>
          </a:stretch>
        </p:blipFill>
        <p:spPr bwMode="auto">
          <a:xfrm>
            <a:off x="214282" y="1142984"/>
            <a:ext cx="838200" cy="7000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C:\Documents and Settings\MIS\Desktop\Mr. Mondal &amp; Omer\IMG_7399.JPG"/>
          <p:cNvPicPr/>
          <p:nvPr/>
        </p:nvPicPr>
        <p:blipFill>
          <a:blip r:embed="rId6" cstate="print"/>
          <a:srcRect l="8013" t="6250" r="9226"/>
          <a:stretch>
            <a:fillRect/>
          </a:stretch>
        </p:blipFill>
        <p:spPr bwMode="auto">
          <a:xfrm>
            <a:off x="228600" y="457200"/>
            <a:ext cx="838200" cy="6143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9873" name="Picture 1" descr="C:\Documents and Settings\MIS\Desktop\IMG_3137.JPG"/>
          <p:cNvPicPr>
            <a:picLocks noChangeAspect="1" noChangeArrowheads="1"/>
          </p:cNvPicPr>
          <p:nvPr/>
        </p:nvPicPr>
        <p:blipFill>
          <a:blip r:embed="rId7" cstate="print"/>
          <a:srcRect t="8333" r="43748" b="8333"/>
          <a:stretch>
            <a:fillRect/>
          </a:stretch>
        </p:blipFill>
        <p:spPr bwMode="auto">
          <a:xfrm>
            <a:off x="214282" y="4357694"/>
            <a:ext cx="857256" cy="6984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9874" name="Picture 2" descr="C:\Documents and Settings\MIS\Desktop\IMG_3135.JPG"/>
          <p:cNvPicPr>
            <a:picLocks noChangeAspect="1" noChangeArrowheads="1"/>
          </p:cNvPicPr>
          <p:nvPr/>
        </p:nvPicPr>
        <p:blipFill>
          <a:blip r:embed="rId8" cstate="print"/>
          <a:srcRect l="18751" r="18747" b="16667"/>
          <a:stretch>
            <a:fillRect/>
          </a:stretch>
        </p:blipFill>
        <p:spPr bwMode="auto">
          <a:xfrm>
            <a:off x="214282" y="3500438"/>
            <a:ext cx="838201" cy="7143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2" descr="C:\Documents and Settings\vssu\Desktop\photo\harish hande.jpg"/>
          <p:cNvPicPr>
            <a:picLocks noChangeAspect="1" noChangeArrowheads="1"/>
          </p:cNvPicPr>
          <p:nvPr/>
        </p:nvPicPr>
        <p:blipFill>
          <a:blip r:embed="rId9" cstate="print"/>
          <a:srcRect/>
          <a:stretch>
            <a:fillRect/>
          </a:stretch>
        </p:blipFill>
        <p:spPr bwMode="auto">
          <a:xfrm>
            <a:off x="214282" y="5143512"/>
            <a:ext cx="857256" cy="6794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p:cNvSpPr txBox="1"/>
          <p:nvPr/>
        </p:nvSpPr>
        <p:spPr>
          <a:xfrm>
            <a:off x="1142976" y="5214950"/>
            <a:ext cx="8215370" cy="553998"/>
          </a:xfrm>
          <a:prstGeom prst="rect">
            <a:avLst/>
          </a:prstGeom>
          <a:noFill/>
        </p:spPr>
        <p:txBody>
          <a:bodyPr wrap="square" rtlCol="0">
            <a:spAutoFit/>
          </a:bodyPr>
          <a:lstStyle/>
          <a:p>
            <a:r>
              <a:rPr lang="en-US" sz="1600" dirty="0" smtClean="0"/>
              <a:t>Really you are doing marvelous job for the society…                                                               2012</a:t>
            </a:r>
          </a:p>
          <a:p>
            <a:r>
              <a:rPr lang="en-US" sz="1400" dirty="0" smtClean="0"/>
              <a:t>                                                                                                         </a:t>
            </a:r>
            <a:r>
              <a:rPr lang="en-US" sz="1400" dirty="0" smtClean="0">
                <a:solidFill>
                  <a:srgbClr val="A61A1A"/>
                </a:solidFill>
              </a:rPr>
              <a:t>Harish Handey - Magsaysay awardee</a:t>
            </a:r>
            <a:endParaRPr lang="en-US" sz="1400" dirty="0">
              <a:solidFill>
                <a:srgbClr val="A61A1A"/>
              </a:solidFill>
            </a:endParaRPr>
          </a:p>
        </p:txBody>
      </p:sp>
      <p:pic>
        <p:nvPicPr>
          <p:cNvPr id="79875" name="Picture 3" descr="C:\Documents and Settings\vssu\Desktop\photo\288237_3372471919166_1988965730_o.jpg"/>
          <p:cNvPicPr>
            <a:picLocks noChangeAspect="1" noChangeArrowheads="1"/>
          </p:cNvPicPr>
          <p:nvPr/>
        </p:nvPicPr>
        <p:blipFill>
          <a:blip r:embed="rId10" cstate="print"/>
          <a:srcRect/>
          <a:stretch>
            <a:fillRect/>
          </a:stretch>
        </p:blipFill>
        <p:spPr bwMode="auto">
          <a:xfrm>
            <a:off x="214282" y="5929330"/>
            <a:ext cx="857256" cy="6965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p:cNvSpPr txBox="1"/>
          <p:nvPr/>
        </p:nvSpPr>
        <p:spPr>
          <a:xfrm>
            <a:off x="1142976" y="5929330"/>
            <a:ext cx="8286808" cy="584775"/>
          </a:xfrm>
          <a:prstGeom prst="rect">
            <a:avLst/>
          </a:prstGeom>
          <a:noFill/>
        </p:spPr>
        <p:txBody>
          <a:bodyPr wrap="square" rtlCol="0">
            <a:spAutoFit/>
          </a:bodyPr>
          <a:lstStyle/>
          <a:p>
            <a:r>
              <a:rPr lang="en-US" sz="1600" dirty="0" smtClean="0"/>
              <a:t>Of course I will visit your organisation to see your activities how you are doing                2012</a:t>
            </a:r>
          </a:p>
          <a:p>
            <a:r>
              <a:rPr lang="en-US" sz="1600" dirty="0" smtClean="0"/>
              <a:t>Without support from outside…                     </a:t>
            </a:r>
            <a:r>
              <a:rPr lang="en-US" sz="1600" dirty="0" smtClean="0">
                <a:solidFill>
                  <a:srgbClr val="A61A1A"/>
                </a:solidFill>
              </a:rPr>
              <a:t>M K Narayanan Governor-West Bengal </a:t>
            </a:r>
            <a:endParaRPr lang="en-US" sz="1600" dirty="0">
              <a:solidFill>
                <a:srgbClr val="A61A1A"/>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descr="C:\Documents and Settings\VSSU\Desktop\M-cril Drft &amp; Final copy\Md. Younus with Mr. mondal.jpg"/>
          <p:cNvPicPr>
            <a:picLocks noChangeAspect="1" noChangeArrowheads="1"/>
          </p:cNvPicPr>
          <p:nvPr/>
        </p:nvPicPr>
        <p:blipFill>
          <a:blip r:embed="rId2" cstate="print"/>
          <a:srcRect t="2667" r="1111" b="8000"/>
          <a:stretch>
            <a:fillRect/>
          </a:stretch>
        </p:blipFill>
        <p:spPr bwMode="auto">
          <a:xfrm>
            <a:off x="533400" y="322152"/>
            <a:ext cx="8000999" cy="5545248"/>
          </a:xfrm>
          <a:prstGeom prst="rect">
            <a:avLst/>
          </a:prstGeom>
          <a:noFill/>
        </p:spPr>
      </p:pic>
      <p:sp>
        <p:nvSpPr>
          <p:cNvPr id="6" name="Rectangle 5"/>
          <p:cNvSpPr/>
          <p:nvPr/>
        </p:nvSpPr>
        <p:spPr>
          <a:xfrm>
            <a:off x="5985933" y="5562600"/>
            <a:ext cx="2514599"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985933" y="5562600"/>
            <a:ext cx="2514599" cy="507831"/>
          </a:xfrm>
          <a:prstGeom prst="rect">
            <a:avLst/>
          </a:prstGeom>
          <a:noFill/>
        </p:spPr>
        <p:txBody>
          <a:bodyPr wrap="square" rtlCol="0">
            <a:spAutoFit/>
          </a:bodyPr>
          <a:lstStyle/>
          <a:p>
            <a:r>
              <a:rPr lang="en-US" sz="900" dirty="0" smtClean="0">
                <a:latin typeface="Bodoni MT Black" panose="02070A03080606020203" pitchFamily="18" charset="0"/>
              </a:rPr>
              <a:t>Kapil </a:t>
            </a:r>
            <a:r>
              <a:rPr lang="en-US" sz="900" dirty="0" err="1" smtClean="0">
                <a:latin typeface="Bodoni MT Black" panose="02070A03080606020203" pitchFamily="18" charset="0"/>
              </a:rPr>
              <a:t>Mondel</a:t>
            </a:r>
            <a:r>
              <a:rPr lang="en-US" sz="900" dirty="0" smtClean="0">
                <a:latin typeface="Bodoni MT Black" panose="02070A03080606020203" pitchFamily="18" charset="0"/>
              </a:rPr>
              <a:t> with Nobel Piece Prize winner, Mohammed </a:t>
            </a:r>
            <a:r>
              <a:rPr lang="en-US" sz="900" dirty="0" err="1" smtClean="0">
                <a:latin typeface="Bodoni MT Black" panose="02070A03080606020203" pitchFamily="18" charset="0"/>
              </a:rPr>
              <a:t>Yunis</a:t>
            </a:r>
            <a:r>
              <a:rPr lang="en-US" sz="900" dirty="0" smtClean="0">
                <a:latin typeface="Bodoni MT Black" panose="02070A03080606020203" pitchFamily="18" charset="0"/>
              </a:rPr>
              <a:t>, founder of </a:t>
            </a:r>
            <a:r>
              <a:rPr lang="en-US" sz="900" dirty="0" err="1" smtClean="0">
                <a:latin typeface="Bodoni MT Black" panose="02070A03080606020203" pitchFamily="18" charset="0"/>
              </a:rPr>
              <a:t>Grameen</a:t>
            </a:r>
            <a:r>
              <a:rPr lang="en-US" sz="900" dirty="0" smtClean="0">
                <a:latin typeface="Bodoni MT Black" panose="02070A03080606020203" pitchFamily="18" charset="0"/>
              </a:rPr>
              <a:t> Bank.</a:t>
            </a:r>
            <a:endParaRPr lang="en-US" sz="900" dirty="0">
              <a:latin typeface="Bodoni MT Black" panose="02070A03080606020203"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295400"/>
            <a:ext cx="9144000" cy="830997"/>
          </a:xfrm>
          <a:prstGeom prst="rect">
            <a:avLst/>
          </a:prstGeom>
          <a:noFill/>
        </p:spPr>
        <p:txBody>
          <a:bodyPr wrap="square" rtlCol="0">
            <a:spAutoFit/>
          </a:bodyPr>
          <a:lstStyle/>
          <a:p>
            <a:pPr algn="ctr"/>
            <a:r>
              <a:rPr lang="en-US" sz="2400" b="1" dirty="0" smtClean="0">
                <a:solidFill>
                  <a:srgbClr val="C00000"/>
                </a:solidFill>
                <a:latin typeface="Century Gothic" pitchFamily="34" charset="0"/>
              </a:rPr>
              <a:t> </a:t>
            </a:r>
            <a:r>
              <a:rPr lang="en-US" sz="2400" b="1" dirty="0" smtClean="0">
                <a:solidFill>
                  <a:schemeClr val="accent6">
                    <a:lumMod val="75000"/>
                  </a:schemeClr>
                </a:solidFill>
                <a:latin typeface="Book Antiqua" pitchFamily="18" charset="0"/>
                <a:ea typeface="Verdana" panose="020B0604030504040204" pitchFamily="34" charset="0"/>
                <a:cs typeface="Verdana" panose="020B0604030504040204" pitchFamily="34" charset="0"/>
              </a:rPr>
              <a:t>History of the organisation</a:t>
            </a:r>
          </a:p>
          <a:p>
            <a:pPr algn="ctr"/>
            <a:endParaRPr lang="en-US" sz="2400" dirty="0" smtClean="0">
              <a:solidFill>
                <a:srgbClr val="C00000"/>
              </a:solidFill>
              <a:latin typeface="Book Antiqua" pitchFamily="18" charset="0"/>
              <a:ea typeface="Verdana" panose="020B0604030504040204" pitchFamily="34" charset="0"/>
              <a:cs typeface="Verdana" panose="020B0604030504040204" pitchFamily="34" charset="0"/>
            </a:endParaRPr>
          </a:p>
        </p:txBody>
      </p:sp>
      <p:sp>
        <p:nvSpPr>
          <p:cNvPr id="9" name="Rectangle 8"/>
          <p:cNvSpPr/>
          <p:nvPr/>
        </p:nvSpPr>
        <p:spPr>
          <a:xfrm>
            <a:off x="0" y="1905000"/>
            <a:ext cx="8839200" cy="5016758"/>
          </a:xfrm>
          <a:prstGeom prst="rect">
            <a:avLst/>
          </a:prstGeom>
        </p:spPr>
        <p:txBody>
          <a:bodyPr wrap="square">
            <a:spAutoFit/>
          </a:bodyPr>
          <a:lstStyle/>
          <a:p>
            <a:pPr marL="342900" indent="-342900" algn="just"/>
            <a:r>
              <a:rPr lang="en-US" sz="1050" dirty="0" smtClean="0">
                <a:solidFill>
                  <a:srgbClr val="C00000"/>
                </a:solidFill>
                <a:latin typeface="Century Gothic" pitchFamily="34" charset="0"/>
              </a:rPr>
              <a:t>         </a:t>
            </a:r>
            <a:r>
              <a:rPr lang="en-US" sz="2200" dirty="0" smtClean="0">
                <a:solidFill>
                  <a:schemeClr val="tx2"/>
                </a:solidFill>
                <a:latin typeface="Century Gothic" pitchFamily="34" charset="0"/>
              </a:rPr>
              <a:t>One villager died without treatment, and we collected some money for his funeral. After the funeral, some money was in excess. We realized that if we had collected the money for his treatment, he might still be alive. </a:t>
            </a:r>
          </a:p>
          <a:p>
            <a:pPr marL="342900" indent="-342900" algn="just"/>
            <a:endParaRPr lang="en-US" sz="2200" dirty="0" smtClean="0">
              <a:solidFill>
                <a:schemeClr val="tx2"/>
              </a:solidFill>
              <a:latin typeface="Century Gothic" pitchFamily="34" charset="0"/>
            </a:endParaRPr>
          </a:p>
          <a:p>
            <a:pPr marL="342900" indent="-342900" algn="just"/>
            <a:r>
              <a:rPr lang="en-US" sz="2200" dirty="0" smtClean="0">
                <a:solidFill>
                  <a:schemeClr val="tx2"/>
                </a:solidFill>
                <a:latin typeface="Century Gothic" pitchFamily="34" charset="0"/>
              </a:rPr>
              <a:t>    This motivated the villagers to start VSSU in 1983. It  is located near Sunderbans, West Bengal, India.  </a:t>
            </a:r>
          </a:p>
          <a:p>
            <a:r>
              <a:rPr lang="en-US" sz="2200" dirty="0" smtClean="0">
                <a:solidFill>
                  <a:schemeClr val="tx2"/>
                </a:solidFill>
                <a:latin typeface="Century Gothic" pitchFamily="34" charset="0"/>
              </a:rPr>
              <a:t>      </a:t>
            </a:r>
          </a:p>
          <a:p>
            <a:pPr algn="ctr"/>
            <a:r>
              <a:rPr lang="en-US" sz="2400" b="1" u="sng" dirty="0" smtClean="0">
                <a:solidFill>
                  <a:srgbClr val="00B050"/>
                </a:solidFill>
                <a:latin typeface="Book Antiqua" pitchFamily="18" charset="0"/>
              </a:rPr>
              <a:t>What  we  have  realized</a:t>
            </a:r>
            <a:r>
              <a:rPr lang="en-US" sz="2400" b="1" dirty="0" smtClean="0">
                <a:solidFill>
                  <a:srgbClr val="00B050"/>
                </a:solidFill>
                <a:latin typeface="Book Antiqua" pitchFamily="18" charset="0"/>
              </a:rPr>
              <a:t>: </a:t>
            </a:r>
          </a:p>
          <a:p>
            <a:pPr algn="ctr"/>
            <a:r>
              <a:rPr lang="en-US" sz="2400" b="1" dirty="0" smtClean="0">
                <a:solidFill>
                  <a:schemeClr val="accent6">
                    <a:lumMod val="75000"/>
                  </a:schemeClr>
                </a:solidFill>
                <a:latin typeface="Book Antiqua" pitchFamily="18" charset="0"/>
              </a:rPr>
              <a:t>Many things are happening  around us.</a:t>
            </a:r>
          </a:p>
          <a:p>
            <a:pPr algn="ctr"/>
            <a:r>
              <a:rPr lang="en-US" sz="2400" b="1" dirty="0" smtClean="0">
                <a:solidFill>
                  <a:schemeClr val="accent6">
                    <a:lumMod val="75000"/>
                  </a:schemeClr>
                </a:solidFill>
                <a:latin typeface="Book Antiqua" pitchFamily="18" charset="0"/>
              </a:rPr>
              <a:t> We can watch and wonder.  But if we act at the right time, </a:t>
            </a:r>
          </a:p>
          <a:p>
            <a:pPr algn="ctr"/>
            <a:r>
              <a:rPr lang="en-US" sz="2400" b="1" dirty="0" smtClean="0">
                <a:solidFill>
                  <a:schemeClr val="accent6">
                    <a:lumMod val="75000"/>
                  </a:schemeClr>
                </a:solidFill>
                <a:latin typeface="Book Antiqua" pitchFamily="18" charset="0"/>
              </a:rPr>
              <a:t>we can make a difference .</a:t>
            </a:r>
            <a:r>
              <a:rPr lang="en-US" sz="2400" b="1" dirty="0">
                <a:solidFill>
                  <a:schemeClr val="accent6">
                    <a:lumMod val="75000"/>
                  </a:schemeClr>
                </a:solidFill>
                <a:latin typeface="Book Antiqua" pitchFamily="18" charset="0"/>
              </a:rPr>
              <a:t> </a:t>
            </a:r>
            <a:endParaRPr lang="en-US" sz="2400" b="1" dirty="0" smtClean="0">
              <a:solidFill>
                <a:schemeClr val="accent6">
                  <a:lumMod val="75000"/>
                </a:schemeClr>
              </a:solidFill>
              <a:latin typeface="Book Antiqua" pitchFamily="18" charset="0"/>
            </a:endParaRPr>
          </a:p>
          <a:p>
            <a:pPr marL="342900" indent="-342900" algn="just"/>
            <a:endParaRPr lang="en-US" sz="2400" dirty="0" smtClean="0">
              <a:solidFill>
                <a:schemeClr val="tx2"/>
              </a:solidFill>
              <a:latin typeface="Century Gothic" pitchFamily="34" charset="0"/>
            </a:endParaRPr>
          </a:p>
          <a:p>
            <a:endParaRPr lang="en-US" sz="1200" dirty="0" smtClean="0">
              <a:solidFill>
                <a:schemeClr val="tx2"/>
              </a:solidFill>
              <a:latin typeface="Century Gothic" pitchFamily="34" charset="0"/>
            </a:endParaRPr>
          </a:p>
          <a:p>
            <a:pPr marL="342900" indent="-342900"/>
            <a:r>
              <a:rPr lang="en-US" sz="1200" dirty="0" smtClean="0">
                <a:solidFill>
                  <a:schemeClr val="tx2"/>
                </a:solidFill>
                <a:latin typeface="Century Gothic" pitchFamily="34" charset="0"/>
              </a:rPr>
              <a:t>       </a:t>
            </a:r>
          </a:p>
        </p:txBody>
      </p:sp>
      <p:pic>
        <p:nvPicPr>
          <p:cNvPr id="14" name="Picture 36" descr="C:\Documents and Settings\darpan\Desktop\vssu-1.jpg"/>
          <p:cNvPicPr>
            <a:picLocks noChangeAspect="1" noChangeArrowheads="1"/>
          </p:cNvPicPr>
          <p:nvPr/>
        </p:nvPicPr>
        <p:blipFill>
          <a:blip r:embed="rId3" cstate="print">
            <a:lum bright="10000" contrast="30000"/>
          </a:blip>
          <a:srcRect/>
          <a:stretch>
            <a:fillRect/>
          </a:stretch>
        </p:blipFill>
        <p:spPr bwMode="auto">
          <a:xfrm>
            <a:off x="3886200" y="381000"/>
            <a:ext cx="1143000" cy="76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p:spPr>
        <p:txBody>
          <a:bodyPr>
            <a:normAutofit fontScale="90000"/>
          </a:bodyPr>
          <a:lstStyle/>
          <a:p>
            <a:pPr algn="ctr"/>
            <a:r>
              <a:rPr lang="en-US" sz="3200" dirty="0" smtClean="0">
                <a:solidFill>
                  <a:srgbClr val="C00000"/>
                </a:solidFill>
              </a:rPr>
              <a:t>Exposure &amp; Invitations From Abroad</a:t>
            </a:r>
            <a:endParaRPr lang="en-US" sz="3200" dirty="0">
              <a:solidFill>
                <a:srgbClr val="C00000"/>
              </a:solidFill>
            </a:endParaRPr>
          </a:p>
        </p:txBody>
      </p:sp>
      <p:graphicFrame>
        <p:nvGraphicFramePr>
          <p:cNvPr id="4" name="Table 3"/>
          <p:cNvGraphicFramePr>
            <a:graphicFrameLocks noGrp="1"/>
          </p:cNvGraphicFramePr>
          <p:nvPr/>
        </p:nvGraphicFramePr>
        <p:xfrm>
          <a:off x="-2" y="475619"/>
          <a:ext cx="9144002" cy="6382381"/>
        </p:xfrm>
        <a:graphic>
          <a:graphicData uri="http://schemas.openxmlformats.org/drawingml/2006/table">
            <a:tbl>
              <a:tblPr>
                <a:tableStyleId>{2D5ABB26-0587-4C30-8999-92F81FD0307C}</a:tableStyleId>
              </a:tblPr>
              <a:tblGrid>
                <a:gridCol w="1330036"/>
                <a:gridCol w="1903818"/>
                <a:gridCol w="1088765"/>
                <a:gridCol w="3037187"/>
                <a:gridCol w="1784196"/>
              </a:tblGrid>
              <a:tr h="410575">
                <a:tc>
                  <a:txBody>
                    <a:bodyPr/>
                    <a:lstStyle/>
                    <a:p>
                      <a:pPr marL="0" marR="0" algn="l">
                        <a:spcBef>
                          <a:spcPts val="0"/>
                        </a:spcBef>
                        <a:spcAft>
                          <a:spcPts val="0"/>
                        </a:spcAft>
                      </a:pPr>
                      <a:endParaRPr lang="en-US" sz="1200" dirty="0" smtClean="0">
                        <a:latin typeface="Times New Roman"/>
                        <a:ea typeface="Times New Roman"/>
                        <a:cs typeface="Times New Roman"/>
                      </a:endParaRPr>
                    </a:p>
                  </a:txBody>
                  <a:tcPr marL="37863" marR="37863" marT="0" marB="0" anchor="ctr"/>
                </a:tc>
                <a:tc>
                  <a:txBody>
                    <a:bodyPr/>
                    <a:lstStyle/>
                    <a:p>
                      <a:pPr marL="0" marR="0" algn="ctr">
                        <a:spcBef>
                          <a:spcPts val="0"/>
                        </a:spcBef>
                        <a:spcAft>
                          <a:spcPts val="0"/>
                        </a:spcAft>
                      </a:pPr>
                      <a:r>
                        <a:rPr lang="en-US" sz="1200" dirty="0"/>
                        <a:t>COUNTRY</a:t>
                      </a:r>
                      <a:endParaRPr lang="en-US" sz="1200" dirty="0">
                        <a:latin typeface="Century Gothic" pitchFamily="34" charset="0"/>
                        <a:ea typeface="Times New Roman"/>
                        <a:cs typeface="Times New Roman"/>
                      </a:endParaRPr>
                    </a:p>
                  </a:txBody>
                  <a:tcPr marL="37863" marR="37863" marT="0" marB="0" anchor="ctr"/>
                </a:tc>
                <a:tc>
                  <a:txBody>
                    <a:bodyPr/>
                    <a:lstStyle/>
                    <a:p>
                      <a:pPr marL="0" marR="0" algn="ctr">
                        <a:spcBef>
                          <a:spcPts val="0"/>
                        </a:spcBef>
                        <a:spcAft>
                          <a:spcPts val="0"/>
                        </a:spcAft>
                      </a:pPr>
                      <a:r>
                        <a:rPr lang="en-US" sz="1200" dirty="0" smtClean="0"/>
                        <a:t>YEAR</a:t>
                      </a:r>
                      <a:endParaRPr lang="en-US" sz="1200" dirty="0">
                        <a:latin typeface="Century Gothic" pitchFamily="34" charset="0"/>
                        <a:ea typeface="Times New Roman"/>
                        <a:cs typeface="Times New Roman"/>
                      </a:endParaRPr>
                    </a:p>
                  </a:txBody>
                  <a:tcPr marL="37863" marR="37863" marT="0" marB="0" anchor="ctr"/>
                </a:tc>
                <a:tc>
                  <a:txBody>
                    <a:bodyPr/>
                    <a:lstStyle/>
                    <a:p>
                      <a:pPr marL="0" marR="0" algn="ctr">
                        <a:spcBef>
                          <a:spcPts val="0"/>
                        </a:spcBef>
                        <a:spcAft>
                          <a:spcPts val="0"/>
                        </a:spcAft>
                      </a:pPr>
                      <a:r>
                        <a:rPr lang="en-US" sz="1200" dirty="0"/>
                        <a:t>PROGRAMME</a:t>
                      </a:r>
                      <a:endParaRPr lang="en-US" sz="1200" dirty="0">
                        <a:latin typeface="Century Gothic" pitchFamily="34" charset="0"/>
                        <a:ea typeface="Times New Roman"/>
                        <a:cs typeface="Times New Roman"/>
                      </a:endParaRPr>
                    </a:p>
                  </a:txBody>
                  <a:tcPr marL="37863" marR="37863" marT="0" marB="0" anchor="ctr"/>
                </a:tc>
                <a:tc>
                  <a:txBody>
                    <a:bodyPr/>
                    <a:lstStyle/>
                    <a:p>
                      <a:pPr marL="0" marR="0" algn="l">
                        <a:spcBef>
                          <a:spcPts val="0"/>
                        </a:spcBef>
                        <a:spcAft>
                          <a:spcPts val="0"/>
                        </a:spcAft>
                      </a:pPr>
                      <a:r>
                        <a:rPr lang="en-US" sz="1200" dirty="0" smtClean="0"/>
                        <a:t>SPONSORED </a:t>
                      </a:r>
                      <a:r>
                        <a:rPr lang="en-US" sz="1200" dirty="0"/>
                        <a:t>BY</a:t>
                      </a:r>
                      <a:endParaRPr lang="en-US" sz="1200" dirty="0">
                        <a:latin typeface="Century Gothic" pitchFamily="34" charset="0"/>
                        <a:ea typeface="Times New Roman"/>
                        <a:cs typeface="Times New Roman"/>
                      </a:endParaRPr>
                    </a:p>
                  </a:txBody>
                  <a:tcPr marL="37863" marR="37863" marT="0" marB="0"/>
                </a:tc>
              </a:tr>
              <a:tr h="755457">
                <a:tc>
                  <a:txBody>
                    <a:bodyPr/>
                    <a:lstStyle/>
                    <a:p>
                      <a:pPr marL="0" marR="0" algn="l">
                        <a:spcBef>
                          <a:spcPts val="0"/>
                        </a:spcBef>
                        <a:spcAft>
                          <a:spcPts val="0"/>
                        </a:spcAft>
                      </a:pPr>
                      <a:endParaRPr lang="en-US" sz="1200" dirty="0">
                        <a:latin typeface="Times New Roman"/>
                        <a:ea typeface="Times New Roman"/>
                        <a:cs typeface="Times New Roman"/>
                      </a:endParaRPr>
                    </a:p>
                  </a:txBody>
                  <a:tcPr marL="37863" marR="37863" marT="0" marB="0" anchor="ctr"/>
                </a:tc>
                <a:tc>
                  <a:txBody>
                    <a:bodyPr/>
                    <a:lstStyle/>
                    <a:p>
                      <a:pPr marL="0" marR="0" algn="l">
                        <a:spcBef>
                          <a:spcPts val="0"/>
                        </a:spcBef>
                        <a:spcAft>
                          <a:spcPts val="0"/>
                        </a:spcAft>
                      </a:pPr>
                      <a:r>
                        <a:rPr lang="en-US" sz="1200" dirty="0" smtClean="0">
                          <a:solidFill>
                            <a:srgbClr val="A61A1A"/>
                          </a:solidFill>
                          <a:latin typeface="Century Gothic" pitchFamily="34" charset="0"/>
                        </a:rPr>
                        <a:t>DHAKA  BANGLADESH</a:t>
                      </a:r>
                      <a:endParaRPr lang="en-US" sz="1200" dirty="0">
                        <a:solidFill>
                          <a:srgbClr val="A61A1A"/>
                        </a:solidFill>
                        <a:latin typeface="Century Gothic" pitchFamily="34" charset="0"/>
                        <a:ea typeface="Times New Roman"/>
                        <a:cs typeface="Times New Roman"/>
                      </a:endParaRPr>
                    </a:p>
                  </a:txBody>
                  <a:tcPr marL="37863" marR="37863" marT="0" marB="0" anchor="ctr"/>
                </a:tc>
                <a:tc>
                  <a:txBody>
                    <a:bodyPr/>
                    <a:lstStyle/>
                    <a:p>
                      <a:pPr marL="0" marR="0" algn="l">
                        <a:spcBef>
                          <a:spcPts val="0"/>
                        </a:spcBef>
                        <a:spcAft>
                          <a:spcPts val="0"/>
                        </a:spcAft>
                      </a:pPr>
                      <a:r>
                        <a:rPr lang="en-US" sz="1400" dirty="0" smtClean="0"/>
                        <a:t>Mar. </a:t>
                      </a:r>
                      <a:r>
                        <a:rPr lang="en-US" sz="1400" dirty="0"/>
                        <a:t>2002</a:t>
                      </a:r>
                      <a:endParaRPr lang="en-US" sz="1400" dirty="0">
                        <a:latin typeface="Century Gothic" pitchFamily="34" charset="0"/>
                        <a:ea typeface="Times New Roman"/>
                        <a:cs typeface="Times New Roman"/>
                      </a:endParaRPr>
                    </a:p>
                  </a:txBody>
                  <a:tcPr marL="37863" marR="37863" marT="0" marB="0" anchor="ctr"/>
                </a:tc>
                <a:tc>
                  <a:txBody>
                    <a:bodyPr/>
                    <a:lstStyle/>
                    <a:p>
                      <a:pPr marL="0" marR="0" algn="l">
                        <a:spcBef>
                          <a:spcPts val="0"/>
                        </a:spcBef>
                        <a:spcAft>
                          <a:spcPts val="0"/>
                        </a:spcAft>
                      </a:pPr>
                      <a:r>
                        <a:rPr lang="en-US" sz="1200" dirty="0" smtClean="0"/>
                        <a:t>EXPOSURE VISIT   GRAMEEN BANK  ASA , PROSIKA &amp; BURO TANGAIL</a:t>
                      </a:r>
                      <a:endParaRPr lang="en-US" sz="1200" dirty="0">
                        <a:latin typeface="Century Gothic" pitchFamily="34" charset="0"/>
                        <a:ea typeface="Times New Roman"/>
                        <a:cs typeface="Arial" pitchFamily="34" charset="0"/>
                      </a:endParaRPr>
                    </a:p>
                  </a:txBody>
                  <a:tcPr marL="37863" marR="37863" marT="0" marB="0" anchor="ctr"/>
                </a:tc>
                <a:tc>
                  <a:txBody>
                    <a:bodyPr/>
                    <a:lstStyle/>
                    <a:p>
                      <a:pPr marL="0" marR="0" algn="l">
                        <a:spcBef>
                          <a:spcPts val="0"/>
                        </a:spcBef>
                        <a:spcAft>
                          <a:spcPts val="0"/>
                        </a:spcAft>
                      </a:pPr>
                      <a:r>
                        <a:rPr lang="en-US" sz="1200" dirty="0" smtClean="0">
                          <a:solidFill>
                            <a:srgbClr val="A61A1A"/>
                          </a:solidFill>
                          <a:latin typeface="Century Gothic" pitchFamily="34" charset="0"/>
                        </a:rPr>
                        <a:t> </a:t>
                      </a:r>
                    </a:p>
                    <a:p>
                      <a:pPr marL="0" marR="0" algn="l">
                        <a:spcBef>
                          <a:spcPts val="0"/>
                        </a:spcBef>
                        <a:spcAft>
                          <a:spcPts val="0"/>
                        </a:spcAft>
                      </a:pPr>
                      <a:endParaRPr lang="en-US" sz="1200" dirty="0" smtClean="0">
                        <a:solidFill>
                          <a:srgbClr val="A61A1A"/>
                        </a:solidFill>
                        <a:latin typeface="Century Gothic" pitchFamily="34" charset="0"/>
                      </a:endParaRPr>
                    </a:p>
                    <a:p>
                      <a:pPr marL="0" marR="0" algn="l">
                        <a:spcBef>
                          <a:spcPts val="0"/>
                        </a:spcBef>
                        <a:spcAft>
                          <a:spcPts val="0"/>
                        </a:spcAft>
                      </a:pPr>
                      <a:r>
                        <a:rPr lang="en-US" sz="1200" dirty="0" smtClean="0">
                          <a:solidFill>
                            <a:srgbClr val="A61A1A"/>
                          </a:solidFill>
                          <a:latin typeface="Century Gothic" pitchFamily="34" charset="0"/>
                        </a:rPr>
                        <a:t>SIDBI GOVT</a:t>
                      </a:r>
                      <a:r>
                        <a:rPr lang="en-US" sz="1200" dirty="0">
                          <a:solidFill>
                            <a:srgbClr val="A61A1A"/>
                          </a:solidFill>
                          <a:latin typeface="Century Gothic" pitchFamily="34" charset="0"/>
                        </a:rPr>
                        <a:t>. OF INDIA</a:t>
                      </a:r>
                      <a:endParaRPr lang="en-US" sz="1200" dirty="0">
                        <a:solidFill>
                          <a:srgbClr val="A61A1A"/>
                        </a:solidFill>
                        <a:latin typeface="Century Gothic" pitchFamily="34" charset="0"/>
                        <a:ea typeface="Times New Roman"/>
                        <a:cs typeface="Times New Roman"/>
                      </a:endParaRPr>
                    </a:p>
                  </a:txBody>
                  <a:tcPr marL="37863" marR="37863" marT="0" marB="0"/>
                </a:tc>
              </a:tr>
              <a:tr h="738968">
                <a:tc>
                  <a:txBody>
                    <a:bodyPr/>
                    <a:lstStyle/>
                    <a:p>
                      <a:pPr marL="0" marR="0" algn="l">
                        <a:spcBef>
                          <a:spcPts val="0"/>
                        </a:spcBef>
                        <a:spcAft>
                          <a:spcPts val="0"/>
                        </a:spcAft>
                      </a:pPr>
                      <a:endParaRPr lang="en-US" sz="1200" dirty="0">
                        <a:latin typeface="Times New Roman"/>
                        <a:ea typeface="Times New Roman"/>
                        <a:cs typeface="Times New Roman"/>
                      </a:endParaRPr>
                    </a:p>
                  </a:txBody>
                  <a:tcPr marL="37863" marR="37863" marT="0" marB="0" anchor="ctr"/>
                </a:tc>
                <a:tc>
                  <a:txBody>
                    <a:bodyPr/>
                    <a:lstStyle/>
                    <a:p>
                      <a:pPr marL="0" marR="0" algn="l">
                        <a:spcBef>
                          <a:spcPts val="0"/>
                        </a:spcBef>
                        <a:spcAft>
                          <a:spcPts val="0"/>
                        </a:spcAft>
                      </a:pPr>
                      <a:r>
                        <a:rPr lang="en-US" sz="1200" dirty="0">
                          <a:solidFill>
                            <a:srgbClr val="A61A1A"/>
                          </a:solidFill>
                          <a:latin typeface="Century Gothic" pitchFamily="34" charset="0"/>
                        </a:rPr>
                        <a:t>AMERICA</a:t>
                      </a:r>
                      <a:endParaRPr lang="en-US" sz="1200" dirty="0">
                        <a:solidFill>
                          <a:srgbClr val="A61A1A"/>
                        </a:solidFill>
                        <a:latin typeface="Century Gothic" pitchFamily="34" charset="0"/>
                        <a:ea typeface="Times New Roman"/>
                        <a:cs typeface="Times New Roman"/>
                      </a:endParaRPr>
                    </a:p>
                  </a:txBody>
                  <a:tcPr marL="37863" marR="37863" marT="0" marB="0" anchor="ctr"/>
                </a:tc>
                <a:tc>
                  <a:txBody>
                    <a:bodyPr/>
                    <a:lstStyle/>
                    <a:p>
                      <a:pPr marL="0" marR="0" algn="l">
                        <a:spcBef>
                          <a:spcPts val="0"/>
                        </a:spcBef>
                        <a:spcAft>
                          <a:spcPts val="0"/>
                        </a:spcAft>
                      </a:pPr>
                      <a:r>
                        <a:rPr lang="en-US" sz="1400" dirty="0" smtClean="0"/>
                        <a:t>Nov.2002</a:t>
                      </a:r>
                      <a:endParaRPr lang="en-US" sz="1400" dirty="0">
                        <a:latin typeface="Century Gothic" pitchFamily="34" charset="0"/>
                        <a:ea typeface="Times New Roman"/>
                        <a:cs typeface="Times New Roman"/>
                      </a:endParaRPr>
                    </a:p>
                  </a:txBody>
                  <a:tcPr marL="37863" marR="37863" marT="0" marB="0" anchor="ctr"/>
                </a:tc>
                <a:tc>
                  <a:txBody>
                    <a:bodyPr/>
                    <a:lstStyle/>
                    <a:p>
                      <a:pPr marL="0" marR="0" algn="l">
                        <a:spcBef>
                          <a:spcPts val="0"/>
                        </a:spcBef>
                        <a:spcAft>
                          <a:spcPts val="0"/>
                        </a:spcAft>
                      </a:pPr>
                      <a:r>
                        <a:rPr lang="en-US" sz="1200" dirty="0"/>
                        <a:t>MICRO CREDIT SUMMIT- NEW YORK BOSTON OXFAM </a:t>
                      </a:r>
                      <a:r>
                        <a:rPr lang="en-US" sz="1200" dirty="0" smtClean="0"/>
                        <a:t>OFFICE PRESENTATION</a:t>
                      </a:r>
                      <a:endParaRPr lang="en-US" sz="1200" dirty="0"/>
                    </a:p>
                    <a:p>
                      <a:pPr marL="0" marR="0" algn="l">
                        <a:spcBef>
                          <a:spcPts val="0"/>
                        </a:spcBef>
                        <a:spcAft>
                          <a:spcPts val="0"/>
                        </a:spcAft>
                      </a:pPr>
                      <a:r>
                        <a:rPr lang="en-US" sz="1200" dirty="0"/>
                        <a:t>ASHOKA OFFICE </a:t>
                      </a:r>
                      <a:r>
                        <a:rPr lang="en-US" sz="1200" dirty="0" smtClean="0"/>
                        <a:t>VISIT- WASHINGTON</a:t>
                      </a:r>
                      <a:endParaRPr lang="en-US" sz="1200" dirty="0">
                        <a:latin typeface="Century Gothic" pitchFamily="34" charset="0"/>
                        <a:ea typeface="Times New Roman"/>
                        <a:cs typeface="Arial" pitchFamily="34" charset="0"/>
                      </a:endParaRPr>
                    </a:p>
                  </a:txBody>
                  <a:tcPr marL="37863" marR="37863" marT="0" marB="0" anchor="ctr"/>
                </a:tc>
                <a:tc>
                  <a:txBody>
                    <a:bodyPr/>
                    <a:lstStyle/>
                    <a:p>
                      <a:pPr marL="0" marR="0" algn="l">
                        <a:spcBef>
                          <a:spcPts val="0"/>
                        </a:spcBef>
                        <a:spcAft>
                          <a:spcPts val="0"/>
                        </a:spcAft>
                      </a:pPr>
                      <a:endParaRPr lang="en-US" sz="1200" dirty="0" smtClean="0">
                        <a:solidFill>
                          <a:srgbClr val="A61A1A"/>
                        </a:solidFill>
                        <a:latin typeface="Century Gothic" pitchFamily="34" charset="0"/>
                      </a:endParaRPr>
                    </a:p>
                    <a:p>
                      <a:pPr marL="0" marR="0" algn="l">
                        <a:spcBef>
                          <a:spcPts val="0"/>
                        </a:spcBef>
                        <a:spcAft>
                          <a:spcPts val="0"/>
                        </a:spcAft>
                      </a:pPr>
                      <a:r>
                        <a:rPr lang="en-US" sz="1200" dirty="0" smtClean="0">
                          <a:solidFill>
                            <a:srgbClr val="A61A1A"/>
                          </a:solidFill>
                          <a:latin typeface="Century Gothic" pitchFamily="34" charset="0"/>
                        </a:rPr>
                        <a:t>OXFAM </a:t>
                      </a:r>
                      <a:r>
                        <a:rPr lang="en-US" sz="1200" dirty="0">
                          <a:solidFill>
                            <a:srgbClr val="A61A1A"/>
                          </a:solidFill>
                          <a:latin typeface="Century Gothic" pitchFamily="34" charset="0"/>
                        </a:rPr>
                        <a:t>AMERICA</a:t>
                      </a:r>
                      <a:endParaRPr lang="en-US" sz="1200" dirty="0">
                        <a:solidFill>
                          <a:srgbClr val="A61A1A"/>
                        </a:solidFill>
                        <a:latin typeface="Century Gothic" pitchFamily="34" charset="0"/>
                        <a:ea typeface="Times New Roman"/>
                        <a:cs typeface="Times New Roman"/>
                      </a:endParaRPr>
                    </a:p>
                  </a:txBody>
                  <a:tcPr marL="37863" marR="37863" marT="0" marB="0"/>
                </a:tc>
              </a:tr>
              <a:tr h="685800">
                <a:tc>
                  <a:txBody>
                    <a:bodyPr/>
                    <a:lstStyle/>
                    <a:p>
                      <a:pPr marL="0" marR="0" algn="l">
                        <a:spcBef>
                          <a:spcPts val="0"/>
                        </a:spcBef>
                        <a:spcAft>
                          <a:spcPts val="0"/>
                        </a:spcAft>
                      </a:pPr>
                      <a:endParaRPr lang="en-US" sz="1200" dirty="0">
                        <a:latin typeface="Times New Roman"/>
                        <a:ea typeface="Times New Roman"/>
                        <a:cs typeface="Times New Roman"/>
                      </a:endParaRPr>
                    </a:p>
                  </a:txBody>
                  <a:tcPr marL="37863" marR="37863" marT="0" marB="0" anchor="ctr"/>
                </a:tc>
                <a:tc>
                  <a:txBody>
                    <a:bodyPr/>
                    <a:lstStyle/>
                    <a:p>
                      <a:pPr marL="0" marR="0" algn="l">
                        <a:spcBef>
                          <a:spcPts val="0"/>
                        </a:spcBef>
                        <a:spcAft>
                          <a:spcPts val="0"/>
                        </a:spcAft>
                      </a:pPr>
                      <a:r>
                        <a:rPr lang="en-US" sz="1200" dirty="0" smtClean="0">
                          <a:solidFill>
                            <a:srgbClr val="A61A1A"/>
                          </a:solidFill>
                          <a:latin typeface="Century Gothic" pitchFamily="34" charset="0"/>
                        </a:rPr>
                        <a:t>ENGLAND</a:t>
                      </a:r>
                      <a:endParaRPr lang="en-US" sz="1200" dirty="0">
                        <a:solidFill>
                          <a:srgbClr val="A61A1A"/>
                        </a:solidFill>
                        <a:latin typeface="Century Gothic" pitchFamily="34" charset="0"/>
                        <a:ea typeface="Times New Roman"/>
                        <a:cs typeface="Times New Roman"/>
                      </a:endParaRPr>
                    </a:p>
                  </a:txBody>
                  <a:tcPr marL="37863" marR="37863" marT="0" marB="0" anchor="ctr"/>
                </a:tc>
                <a:tc>
                  <a:txBody>
                    <a:bodyPr/>
                    <a:lstStyle/>
                    <a:p>
                      <a:pPr marL="0" marR="0" algn="l">
                        <a:spcBef>
                          <a:spcPts val="0"/>
                        </a:spcBef>
                        <a:spcAft>
                          <a:spcPts val="0"/>
                        </a:spcAft>
                      </a:pPr>
                      <a:r>
                        <a:rPr lang="en-US" sz="1400" dirty="0" smtClean="0"/>
                        <a:t>NOV 2002</a:t>
                      </a:r>
                      <a:endParaRPr lang="en-US" sz="1400" dirty="0">
                        <a:latin typeface="Century Gothic" pitchFamily="34" charset="0"/>
                        <a:ea typeface="Times New Roman"/>
                        <a:cs typeface="Times New Roman"/>
                      </a:endParaRPr>
                    </a:p>
                  </a:txBody>
                  <a:tcPr marL="37863" marR="37863" marT="0" marB="0" anchor="ctr"/>
                </a:tc>
                <a:tc>
                  <a:txBody>
                    <a:bodyPr/>
                    <a:lstStyle/>
                    <a:p>
                      <a:pPr marL="0" marR="0" algn="l">
                        <a:spcBef>
                          <a:spcPts val="0"/>
                        </a:spcBef>
                        <a:spcAft>
                          <a:spcPts val="0"/>
                        </a:spcAft>
                      </a:pPr>
                      <a:r>
                        <a:rPr lang="en-US" sz="1200" baseline="0" dirty="0" smtClean="0"/>
                        <a:t> BBC OFFICE &amp; CAMBRIDGE UNIVERSITY</a:t>
                      </a:r>
                      <a:endParaRPr lang="en-US" sz="1200" dirty="0">
                        <a:latin typeface="Century Gothic" pitchFamily="34" charset="0"/>
                        <a:ea typeface="Times New Roman"/>
                        <a:cs typeface="Arial" pitchFamily="34" charset="0"/>
                      </a:endParaRPr>
                    </a:p>
                  </a:txBody>
                  <a:tcPr marL="37863" marR="37863" marT="0" marB="0" anchor="ctr"/>
                </a:tc>
                <a:tc>
                  <a:txBody>
                    <a:bodyPr/>
                    <a:lstStyle/>
                    <a:p>
                      <a:pPr marL="0" marR="0" algn="l">
                        <a:spcBef>
                          <a:spcPts val="0"/>
                        </a:spcBef>
                        <a:spcAft>
                          <a:spcPts val="0"/>
                        </a:spcAft>
                      </a:pPr>
                      <a:endParaRPr lang="en-US" sz="1200" dirty="0" smtClean="0">
                        <a:solidFill>
                          <a:srgbClr val="A61A1A"/>
                        </a:solidFill>
                        <a:latin typeface="Century Gothic" pitchFamily="34" charset="0"/>
                      </a:endParaRPr>
                    </a:p>
                    <a:p>
                      <a:pPr marL="0" marR="0" algn="l">
                        <a:spcBef>
                          <a:spcPts val="0"/>
                        </a:spcBef>
                        <a:spcAft>
                          <a:spcPts val="0"/>
                        </a:spcAft>
                      </a:pPr>
                      <a:r>
                        <a:rPr lang="en-US" sz="1200" dirty="0" smtClean="0">
                          <a:solidFill>
                            <a:srgbClr val="A61A1A"/>
                          </a:solidFill>
                          <a:latin typeface="Century Gothic" pitchFamily="34" charset="0"/>
                        </a:rPr>
                        <a:t>OXFAM</a:t>
                      </a:r>
                      <a:r>
                        <a:rPr lang="en-US" sz="1200" baseline="0" dirty="0" smtClean="0">
                          <a:solidFill>
                            <a:srgbClr val="A61A1A"/>
                          </a:solidFill>
                          <a:latin typeface="Century Gothic" pitchFamily="34" charset="0"/>
                        </a:rPr>
                        <a:t>  AMERICA</a:t>
                      </a:r>
                      <a:endParaRPr lang="en-US" sz="1200" dirty="0" smtClean="0">
                        <a:solidFill>
                          <a:srgbClr val="A61A1A"/>
                        </a:solidFill>
                        <a:latin typeface="Century Gothic" pitchFamily="34" charset="0"/>
                        <a:ea typeface="Times New Roman"/>
                        <a:cs typeface="Times New Roman"/>
                      </a:endParaRPr>
                    </a:p>
                  </a:txBody>
                  <a:tcPr marL="37863" marR="37863" marT="0" marB="0"/>
                </a:tc>
              </a:tr>
              <a:tr h="785982">
                <a:tc>
                  <a:txBody>
                    <a:bodyPr/>
                    <a:lstStyle/>
                    <a:p>
                      <a:pPr marL="0" marR="0" algn="l">
                        <a:spcBef>
                          <a:spcPts val="0"/>
                        </a:spcBef>
                        <a:spcAft>
                          <a:spcPts val="0"/>
                        </a:spcAft>
                      </a:pPr>
                      <a:endParaRPr lang="en-US" sz="1200" dirty="0">
                        <a:latin typeface="Times New Roman"/>
                        <a:ea typeface="Times New Roman"/>
                        <a:cs typeface="Times New Roman"/>
                      </a:endParaRPr>
                    </a:p>
                  </a:txBody>
                  <a:tcPr marL="37863" marR="37863" marT="0" marB="0" anchor="ctr"/>
                </a:tc>
                <a:tc>
                  <a:txBody>
                    <a:bodyPr/>
                    <a:lstStyle/>
                    <a:p>
                      <a:pPr marL="0" marR="0" algn="l">
                        <a:spcBef>
                          <a:spcPts val="0"/>
                        </a:spcBef>
                        <a:spcAft>
                          <a:spcPts val="0"/>
                        </a:spcAft>
                      </a:pPr>
                      <a:r>
                        <a:rPr lang="en-US" sz="1200" dirty="0">
                          <a:solidFill>
                            <a:srgbClr val="A61A1A"/>
                          </a:solidFill>
                          <a:latin typeface="Century Gothic" pitchFamily="34" charset="0"/>
                        </a:rPr>
                        <a:t>DHAKA, BANGLADESH</a:t>
                      </a:r>
                      <a:endParaRPr lang="en-US" sz="1200" dirty="0">
                        <a:solidFill>
                          <a:srgbClr val="A61A1A"/>
                        </a:solidFill>
                        <a:latin typeface="Century Gothic" pitchFamily="34" charset="0"/>
                        <a:ea typeface="Times New Roman"/>
                        <a:cs typeface="Times New Roman"/>
                      </a:endParaRPr>
                    </a:p>
                  </a:txBody>
                  <a:tcPr marL="37863" marR="37863" marT="0" marB="0" anchor="ctr"/>
                </a:tc>
                <a:tc>
                  <a:txBody>
                    <a:bodyPr/>
                    <a:lstStyle/>
                    <a:p>
                      <a:pPr marL="0" marR="0" algn="l">
                        <a:spcBef>
                          <a:spcPts val="0"/>
                        </a:spcBef>
                        <a:spcAft>
                          <a:spcPts val="0"/>
                        </a:spcAft>
                      </a:pPr>
                      <a:r>
                        <a:rPr lang="en-US" sz="1400" dirty="0" smtClean="0"/>
                        <a:t>Mar</a:t>
                      </a:r>
                      <a:r>
                        <a:rPr lang="en-US" sz="1400" baseline="0" dirty="0" smtClean="0"/>
                        <a:t> </a:t>
                      </a:r>
                      <a:r>
                        <a:rPr lang="en-US" sz="1400" dirty="0" smtClean="0"/>
                        <a:t>2003</a:t>
                      </a:r>
                      <a:endParaRPr lang="en-US" sz="1400" dirty="0">
                        <a:latin typeface="Century Gothic" pitchFamily="34" charset="0"/>
                        <a:ea typeface="Times New Roman"/>
                        <a:cs typeface="Times New Roman"/>
                      </a:endParaRPr>
                    </a:p>
                  </a:txBody>
                  <a:tcPr marL="37863" marR="37863" marT="0" marB="0" anchor="ctr"/>
                </a:tc>
                <a:tc>
                  <a:txBody>
                    <a:bodyPr/>
                    <a:lstStyle/>
                    <a:p>
                      <a:pPr marL="0" marR="0" algn="l">
                        <a:spcBef>
                          <a:spcPts val="0"/>
                        </a:spcBef>
                        <a:spcAft>
                          <a:spcPts val="0"/>
                        </a:spcAft>
                      </a:pPr>
                      <a:r>
                        <a:rPr lang="en-US" sz="1200" dirty="0"/>
                        <a:t>MICRO CREDIT PROGRAM, ORGANIZED BY BRAC</a:t>
                      </a:r>
                      <a:endParaRPr lang="en-US" sz="1200" dirty="0">
                        <a:latin typeface="Century Gothic" pitchFamily="34" charset="0"/>
                        <a:ea typeface="Times New Roman"/>
                        <a:cs typeface="Arial" pitchFamily="34" charset="0"/>
                      </a:endParaRPr>
                    </a:p>
                  </a:txBody>
                  <a:tcPr marL="37863" marR="37863" marT="0" marB="0" anchor="ctr"/>
                </a:tc>
                <a:tc>
                  <a:txBody>
                    <a:bodyPr/>
                    <a:lstStyle/>
                    <a:p>
                      <a:pPr marL="0" marR="0" algn="l">
                        <a:spcBef>
                          <a:spcPts val="0"/>
                        </a:spcBef>
                        <a:spcAft>
                          <a:spcPts val="0"/>
                        </a:spcAft>
                      </a:pPr>
                      <a:endParaRPr lang="en-US" sz="1200" dirty="0" smtClean="0">
                        <a:solidFill>
                          <a:srgbClr val="A61A1A"/>
                        </a:solidFill>
                        <a:latin typeface="Century Gothic" pitchFamily="34" charset="0"/>
                      </a:endParaRPr>
                    </a:p>
                    <a:p>
                      <a:pPr marL="0" marR="0" algn="l">
                        <a:spcBef>
                          <a:spcPts val="0"/>
                        </a:spcBef>
                        <a:spcAft>
                          <a:spcPts val="0"/>
                        </a:spcAft>
                      </a:pPr>
                      <a:endParaRPr lang="en-US" sz="1200" dirty="0" smtClean="0">
                        <a:solidFill>
                          <a:srgbClr val="A61A1A"/>
                        </a:solidFill>
                        <a:latin typeface="Century Gothic" pitchFamily="34" charset="0"/>
                      </a:endParaRPr>
                    </a:p>
                    <a:p>
                      <a:pPr marL="0" marR="0" algn="l">
                        <a:spcBef>
                          <a:spcPts val="0"/>
                        </a:spcBef>
                        <a:spcAft>
                          <a:spcPts val="0"/>
                        </a:spcAft>
                      </a:pPr>
                      <a:r>
                        <a:rPr lang="en-US" sz="1200" dirty="0" smtClean="0">
                          <a:solidFill>
                            <a:srgbClr val="A61A1A"/>
                          </a:solidFill>
                          <a:latin typeface="Century Gothic" pitchFamily="34" charset="0"/>
                        </a:rPr>
                        <a:t>BRAC</a:t>
                      </a:r>
                      <a:r>
                        <a:rPr lang="en-US" sz="1200" dirty="0">
                          <a:solidFill>
                            <a:srgbClr val="A61A1A"/>
                          </a:solidFill>
                          <a:latin typeface="Century Gothic" pitchFamily="34" charset="0"/>
                        </a:rPr>
                        <a:t>, BANGLADESH</a:t>
                      </a:r>
                      <a:endParaRPr lang="en-US" sz="1200" dirty="0">
                        <a:solidFill>
                          <a:srgbClr val="A61A1A"/>
                        </a:solidFill>
                        <a:latin typeface="Century Gothic" pitchFamily="34" charset="0"/>
                        <a:ea typeface="Times New Roman"/>
                        <a:cs typeface="Times New Roman"/>
                      </a:endParaRPr>
                    </a:p>
                  </a:txBody>
                  <a:tcPr marL="37863" marR="37863" marT="0" marB="0"/>
                </a:tc>
              </a:tr>
              <a:tr h="712408">
                <a:tc>
                  <a:txBody>
                    <a:bodyPr/>
                    <a:lstStyle/>
                    <a:p>
                      <a:pPr marL="0" marR="0" algn="l">
                        <a:spcBef>
                          <a:spcPts val="0"/>
                        </a:spcBef>
                        <a:spcAft>
                          <a:spcPts val="0"/>
                        </a:spcAft>
                      </a:pPr>
                      <a:endParaRPr lang="en-US" sz="1200" dirty="0">
                        <a:latin typeface="Times New Roman"/>
                        <a:ea typeface="Times New Roman"/>
                        <a:cs typeface="Times New Roman"/>
                      </a:endParaRPr>
                    </a:p>
                  </a:txBody>
                  <a:tcPr marL="37863" marR="37863" marT="0" marB="0" anchor="ctr"/>
                </a:tc>
                <a:tc>
                  <a:txBody>
                    <a:bodyPr/>
                    <a:lstStyle/>
                    <a:p>
                      <a:pPr marL="0" marR="0" algn="l">
                        <a:spcBef>
                          <a:spcPts val="0"/>
                        </a:spcBef>
                        <a:spcAft>
                          <a:spcPts val="0"/>
                        </a:spcAft>
                      </a:pPr>
                      <a:r>
                        <a:rPr lang="en-US" sz="1200" dirty="0">
                          <a:solidFill>
                            <a:srgbClr val="A61A1A"/>
                          </a:solidFill>
                          <a:latin typeface="Century Gothic" pitchFamily="34" charset="0"/>
                        </a:rPr>
                        <a:t>BANGLADESH </a:t>
                      </a:r>
                      <a:endParaRPr lang="en-US" sz="1200" dirty="0">
                        <a:solidFill>
                          <a:srgbClr val="A61A1A"/>
                        </a:solidFill>
                        <a:latin typeface="Century Gothic" pitchFamily="34" charset="0"/>
                        <a:ea typeface="Times New Roman"/>
                        <a:cs typeface="Times New Roman"/>
                      </a:endParaRPr>
                    </a:p>
                  </a:txBody>
                  <a:tcPr marL="37863" marR="37863" marT="0" marB="0" anchor="ctr"/>
                </a:tc>
                <a:tc>
                  <a:txBody>
                    <a:bodyPr/>
                    <a:lstStyle/>
                    <a:p>
                      <a:pPr marL="0" marR="0" algn="l">
                        <a:spcBef>
                          <a:spcPts val="0"/>
                        </a:spcBef>
                        <a:spcAft>
                          <a:spcPts val="0"/>
                        </a:spcAft>
                      </a:pPr>
                      <a:r>
                        <a:rPr lang="en-US" sz="1400" dirty="0"/>
                        <a:t>OCT</a:t>
                      </a:r>
                      <a:r>
                        <a:rPr lang="en-US" sz="1400" dirty="0" smtClean="0"/>
                        <a:t>.,2003</a:t>
                      </a:r>
                      <a:endParaRPr lang="en-US" sz="1400" dirty="0">
                        <a:latin typeface="Century Gothic" pitchFamily="34" charset="0"/>
                        <a:ea typeface="Times New Roman"/>
                        <a:cs typeface="Times New Roman"/>
                      </a:endParaRPr>
                    </a:p>
                  </a:txBody>
                  <a:tcPr marL="37863" marR="37863" marT="0" marB="0" anchor="ctr"/>
                </a:tc>
                <a:tc>
                  <a:txBody>
                    <a:bodyPr/>
                    <a:lstStyle/>
                    <a:p>
                      <a:pPr marL="0" marR="0" algn="l">
                        <a:spcBef>
                          <a:spcPts val="0"/>
                        </a:spcBef>
                        <a:spcAft>
                          <a:spcPts val="0"/>
                        </a:spcAft>
                      </a:pPr>
                      <a:r>
                        <a:rPr lang="en-US" sz="1200" dirty="0"/>
                        <a:t>ASHOKA GRAMEEN INTERNATIONAL DIALOGUE PROGRAMME</a:t>
                      </a:r>
                      <a:endParaRPr lang="en-US" sz="1200" dirty="0">
                        <a:latin typeface="Century Gothic" pitchFamily="34" charset="0"/>
                        <a:ea typeface="Times New Roman"/>
                        <a:cs typeface="Arial" pitchFamily="34" charset="0"/>
                      </a:endParaRPr>
                    </a:p>
                  </a:txBody>
                  <a:tcPr marL="37863" marR="37863" marT="0" marB="0" anchor="ctr"/>
                </a:tc>
                <a:tc>
                  <a:txBody>
                    <a:bodyPr/>
                    <a:lstStyle/>
                    <a:p>
                      <a:pPr marL="0" marR="0" algn="l">
                        <a:spcBef>
                          <a:spcPts val="0"/>
                        </a:spcBef>
                        <a:spcAft>
                          <a:spcPts val="0"/>
                        </a:spcAft>
                      </a:pPr>
                      <a:endParaRPr lang="en-US" sz="1200" dirty="0" smtClean="0">
                        <a:solidFill>
                          <a:srgbClr val="A61A1A"/>
                        </a:solidFill>
                        <a:latin typeface="Century Gothic" pitchFamily="34" charset="0"/>
                      </a:endParaRPr>
                    </a:p>
                    <a:p>
                      <a:pPr marL="0" marR="0" algn="l">
                        <a:spcBef>
                          <a:spcPts val="0"/>
                        </a:spcBef>
                        <a:spcAft>
                          <a:spcPts val="0"/>
                        </a:spcAft>
                      </a:pPr>
                      <a:r>
                        <a:rPr lang="en-US" sz="1200" dirty="0" smtClean="0">
                          <a:solidFill>
                            <a:srgbClr val="A61A1A"/>
                          </a:solidFill>
                          <a:latin typeface="Century Gothic" pitchFamily="34" charset="0"/>
                        </a:rPr>
                        <a:t>ASHOKA</a:t>
                      </a:r>
                      <a:r>
                        <a:rPr lang="en-US" sz="1200" dirty="0">
                          <a:solidFill>
                            <a:srgbClr val="A61A1A"/>
                          </a:solidFill>
                          <a:latin typeface="Century Gothic" pitchFamily="34" charset="0"/>
                        </a:rPr>
                        <a:t>, USA</a:t>
                      </a:r>
                      <a:endParaRPr lang="en-US" sz="1200" dirty="0">
                        <a:solidFill>
                          <a:srgbClr val="A61A1A"/>
                        </a:solidFill>
                        <a:latin typeface="Century Gothic" pitchFamily="34" charset="0"/>
                        <a:ea typeface="Times New Roman"/>
                        <a:cs typeface="Times New Roman"/>
                      </a:endParaRPr>
                    </a:p>
                  </a:txBody>
                  <a:tcPr marL="37863" marR="37863" marT="0" marB="0"/>
                </a:tc>
              </a:tr>
              <a:tr h="785899">
                <a:tc>
                  <a:txBody>
                    <a:bodyPr/>
                    <a:lstStyle/>
                    <a:p>
                      <a:pPr marL="0" marR="0" algn="l">
                        <a:spcBef>
                          <a:spcPts val="0"/>
                        </a:spcBef>
                        <a:spcAft>
                          <a:spcPts val="0"/>
                        </a:spcAft>
                      </a:pPr>
                      <a:endParaRPr lang="en-US" sz="1200" dirty="0">
                        <a:latin typeface="Times New Roman"/>
                        <a:ea typeface="Times New Roman"/>
                        <a:cs typeface="Times New Roman"/>
                      </a:endParaRPr>
                    </a:p>
                  </a:txBody>
                  <a:tcPr marL="37863" marR="37863"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A61A1A"/>
                          </a:solidFill>
                          <a:latin typeface="Century Gothic" pitchFamily="34" charset="0"/>
                        </a:rPr>
                        <a:t>FRANCE </a:t>
                      </a:r>
                      <a:r>
                        <a:rPr lang="en-US" sz="1200" dirty="0" smtClean="0">
                          <a:solidFill>
                            <a:srgbClr val="A61A1A"/>
                          </a:solidFill>
                          <a:latin typeface="Century Gothic" pitchFamily="34" charset="0"/>
                        </a:rPr>
                        <a:t>  BELGIUM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A61A1A"/>
                          </a:solidFill>
                          <a:latin typeface="Century Gothic" pitchFamily="34" charset="0"/>
                        </a:rPr>
                        <a:t>THE NETHERLANDS, ITALY,   AUSTRIA GERMANY</a:t>
                      </a:r>
                      <a:endParaRPr lang="en-US" sz="1200" dirty="0" smtClean="0">
                        <a:solidFill>
                          <a:srgbClr val="A61A1A"/>
                        </a:solidFill>
                        <a:latin typeface="Century Gothic" pitchFamily="34" charset="0"/>
                        <a:ea typeface="Times New Roman"/>
                        <a:cs typeface="Times New Roman"/>
                      </a:endParaRPr>
                    </a:p>
                  </a:txBody>
                  <a:tcPr marL="37863" marR="37863" marT="0" marB="0" anchor="ctr"/>
                </a:tc>
                <a:tc>
                  <a:txBody>
                    <a:bodyPr/>
                    <a:lstStyle/>
                    <a:p>
                      <a:pPr marL="0" marR="0" algn="l">
                        <a:spcBef>
                          <a:spcPts val="0"/>
                        </a:spcBef>
                        <a:spcAft>
                          <a:spcPts val="0"/>
                        </a:spcAft>
                      </a:pPr>
                      <a:r>
                        <a:rPr lang="en-US" sz="1400" dirty="0"/>
                        <a:t>FEB</a:t>
                      </a:r>
                      <a:r>
                        <a:rPr lang="en-US" sz="1400" dirty="0" smtClean="0"/>
                        <a:t>.,2004</a:t>
                      </a:r>
                      <a:endParaRPr lang="en-US" sz="1400" dirty="0">
                        <a:latin typeface="Century Gothic" pitchFamily="34" charset="0"/>
                        <a:ea typeface="Times New Roman"/>
                        <a:cs typeface="Times New Roman"/>
                      </a:endParaRPr>
                    </a:p>
                  </a:txBody>
                  <a:tcPr marL="37863" marR="37863" marT="0" marB="0" anchor="ctr"/>
                </a:tc>
                <a:tc>
                  <a:txBody>
                    <a:bodyPr/>
                    <a:lstStyle/>
                    <a:p>
                      <a:pPr marL="0" marR="0" algn="l">
                        <a:spcBef>
                          <a:spcPts val="0"/>
                        </a:spcBef>
                        <a:spcAft>
                          <a:spcPts val="0"/>
                        </a:spcAft>
                      </a:pPr>
                      <a:r>
                        <a:rPr lang="en-US" sz="1200" dirty="0"/>
                        <a:t>ICT CONFERENCE ON MICRO CREDIT</a:t>
                      </a:r>
                      <a:endParaRPr lang="en-US" sz="1200" dirty="0">
                        <a:latin typeface="Century Gothic" pitchFamily="34" charset="0"/>
                        <a:ea typeface="Times New Roman"/>
                        <a:cs typeface="Arial" pitchFamily="34" charset="0"/>
                      </a:endParaRPr>
                    </a:p>
                  </a:txBody>
                  <a:tcPr marL="37863" marR="37863" marT="0" marB="0" anchor="ctr"/>
                </a:tc>
                <a:tc>
                  <a:txBody>
                    <a:bodyPr/>
                    <a:lstStyle/>
                    <a:p>
                      <a:pPr marL="0" marR="0" algn="l">
                        <a:spcBef>
                          <a:spcPts val="0"/>
                        </a:spcBef>
                        <a:spcAft>
                          <a:spcPts val="0"/>
                        </a:spcAft>
                      </a:pPr>
                      <a:endParaRPr lang="en-US" sz="1200" dirty="0" smtClean="0">
                        <a:solidFill>
                          <a:srgbClr val="A61A1A"/>
                        </a:solidFill>
                        <a:latin typeface="Century Gothic" pitchFamily="34" charset="0"/>
                      </a:endParaRPr>
                    </a:p>
                    <a:p>
                      <a:pPr marL="0" marR="0" algn="l">
                        <a:spcBef>
                          <a:spcPts val="0"/>
                        </a:spcBef>
                        <a:spcAft>
                          <a:spcPts val="0"/>
                        </a:spcAft>
                      </a:pPr>
                      <a:r>
                        <a:rPr lang="en-US" sz="1200" dirty="0" smtClean="0">
                          <a:solidFill>
                            <a:srgbClr val="A61A1A"/>
                          </a:solidFill>
                          <a:latin typeface="Century Gothic" pitchFamily="34" charset="0"/>
                        </a:rPr>
                        <a:t>PLANET FINANCE, FRANCE</a:t>
                      </a:r>
                      <a:endParaRPr lang="en-US" sz="1200" dirty="0">
                        <a:solidFill>
                          <a:srgbClr val="A61A1A"/>
                        </a:solidFill>
                        <a:latin typeface="Century Gothic" pitchFamily="34" charset="0"/>
                        <a:ea typeface="Times New Roman"/>
                        <a:cs typeface="Times New Roman"/>
                      </a:endParaRPr>
                    </a:p>
                  </a:txBody>
                  <a:tcPr marL="37863" marR="37863" marT="0" marB="0"/>
                </a:tc>
              </a:tr>
              <a:tr h="718989">
                <a:tc>
                  <a:txBody>
                    <a:bodyPr/>
                    <a:lstStyle/>
                    <a:p>
                      <a:pPr marL="0" marR="0" algn="l">
                        <a:spcBef>
                          <a:spcPts val="0"/>
                        </a:spcBef>
                        <a:spcAft>
                          <a:spcPts val="0"/>
                        </a:spcAft>
                      </a:pPr>
                      <a:endParaRPr lang="en-US" sz="1200" dirty="0">
                        <a:latin typeface="Times New Roman"/>
                        <a:ea typeface="Times New Roman"/>
                        <a:cs typeface="Times New Roman"/>
                      </a:endParaRPr>
                    </a:p>
                  </a:txBody>
                  <a:tcPr marL="37863" marR="37863" marT="0" marB="0" anchor="ctr"/>
                </a:tc>
                <a:tc>
                  <a:txBody>
                    <a:bodyPr/>
                    <a:lstStyle/>
                    <a:p>
                      <a:pPr marL="0" marR="0" algn="l">
                        <a:spcBef>
                          <a:spcPts val="0"/>
                        </a:spcBef>
                        <a:spcAft>
                          <a:spcPts val="0"/>
                        </a:spcAft>
                      </a:pPr>
                      <a:r>
                        <a:rPr lang="en-US" sz="1200" dirty="0">
                          <a:solidFill>
                            <a:srgbClr val="A61A1A"/>
                          </a:solidFill>
                          <a:latin typeface="Century Gothic" pitchFamily="34" charset="0"/>
                        </a:rPr>
                        <a:t>PAKISTAN </a:t>
                      </a:r>
                      <a:endParaRPr lang="en-US" sz="1200" dirty="0">
                        <a:solidFill>
                          <a:srgbClr val="A61A1A"/>
                        </a:solidFill>
                        <a:latin typeface="Century Gothic" pitchFamily="34" charset="0"/>
                        <a:ea typeface="Times New Roman"/>
                        <a:cs typeface="Times New Roman"/>
                      </a:endParaRPr>
                    </a:p>
                  </a:txBody>
                  <a:tcPr marL="37863" marR="37863" marT="0" marB="0" anchor="ctr"/>
                </a:tc>
                <a:tc>
                  <a:txBody>
                    <a:bodyPr/>
                    <a:lstStyle/>
                    <a:p>
                      <a:pPr marL="0" marR="0" algn="l">
                        <a:spcBef>
                          <a:spcPts val="0"/>
                        </a:spcBef>
                        <a:spcAft>
                          <a:spcPts val="0"/>
                        </a:spcAft>
                      </a:pPr>
                      <a:r>
                        <a:rPr lang="en-US" sz="1400" dirty="0" smtClean="0"/>
                        <a:t>SEPT.2004</a:t>
                      </a:r>
                      <a:endParaRPr lang="en-US" sz="1400" dirty="0">
                        <a:latin typeface="Century Gothic" pitchFamily="34" charset="0"/>
                        <a:ea typeface="Times New Roman"/>
                        <a:cs typeface="Times New Roman"/>
                      </a:endParaRPr>
                    </a:p>
                  </a:txBody>
                  <a:tcPr marL="37863" marR="37863" marT="0" marB="0" anchor="ctr"/>
                </a:tc>
                <a:tc>
                  <a:txBody>
                    <a:bodyPr/>
                    <a:lstStyle/>
                    <a:p>
                      <a:pPr marL="0" marR="0" algn="l">
                        <a:spcBef>
                          <a:spcPts val="0"/>
                        </a:spcBef>
                        <a:spcAft>
                          <a:spcPts val="0"/>
                        </a:spcAft>
                      </a:pPr>
                      <a:r>
                        <a:rPr lang="en-US" sz="1200" dirty="0" smtClean="0"/>
                        <a:t>ICT CONFERENCE ON  </a:t>
                      </a:r>
                      <a:r>
                        <a:rPr lang="en-US" sz="1200" dirty="0"/>
                        <a:t>MICRO CREDIT</a:t>
                      </a:r>
                      <a:endParaRPr lang="en-US" sz="1200" dirty="0">
                        <a:latin typeface="Century Gothic" pitchFamily="34" charset="0"/>
                        <a:ea typeface="Times New Roman"/>
                        <a:cs typeface="Arial" pitchFamily="34" charset="0"/>
                      </a:endParaRPr>
                    </a:p>
                  </a:txBody>
                  <a:tcPr marL="37863" marR="37863" marT="0" marB="0" anchor="ctr"/>
                </a:tc>
                <a:tc>
                  <a:txBody>
                    <a:bodyPr/>
                    <a:lstStyle/>
                    <a:p>
                      <a:pPr marL="0" marR="0" algn="l">
                        <a:spcBef>
                          <a:spcPts val="0"/>
                        </a:spcBef>
                        <a:spcAft>
                          <a:spcPts val="0"/>
                        </a:spcAft>
                      </a:pPr>
                      <a:endParaRPr lang="en-US" sz="1200" dirty="0" smtClean="0">
                        <a:solidFill>
                          <a:srgbClr val="A61A1A"/>
                        </a:solidFill>
                        <a:latin typeface="Century Gothic" pitchFamily="34" charset="0"/>
                      </a:endParaRPr>
                    </a:p>
                    <a:p>
                      <a:pPr marL="0" marR="0" algn="l">
                        <a:spcBef>
                          <a:spcPts val="0"/>
                        </a:spcBef>
                        <a:spcAft>
                          <a:spcPts val="0"/>
                        </a:spcAft>
                      </a:pPr>
                      <a:r>
                        <a:rPr lang="en-US" sz="1200" dirty="0" smtClean="0">
                          <a:solidFill>
                            <a:srgbClr val="A61A1A"/>
                          </a:solidFill>
                          <a:latin typeface="Century Gothic" pitchFamily="34" charset="0"/>
                        </a:rPr>
                        <a:t>PLANET  FINANCE, INDIA</a:t>
                      </a:r>
                      <a:endParaRPr lang="en-US" sz="1200" dirty="0">
                        <a:solidFill>
                          <a:srgbClr val="A61A1A"/>
                        </a:solidFill>
                        <a:latin typeface="Century Gothic" pitchFamily="34" charset="0"/>
                        <a:ea typeface="Times New Roman"/>
                        <a:cs typeface="Times New Roman"/>
                      </a:endParaRPr>
                    </a:p>
                  </a:txBody>
                  <a:tcPr marL="37863" marR="37863" marT="0" marB="0"/>
                </a:tc>
              </a:tr>
              <a:tr h="788303">
                <a:tc>
                  <a:txBody>
                    <a:bodyPr/>
                    <a:lstStyle/>
                    <a:p>
                      <a:pPr marL="0" marR="0" algn="l">
                        <a:spcBef>
                          <a:spcPts val="0"/>
                        </a:spcBef>
                        <a:spcAft>
                          <a:spcPts val="0"/>
                        </a:spcAft>
                      </a:pPr>
                      <a:endParaRPr lang="en-US" sz="1200" dirty="0">
                        <a:latin typeface="Times New Roman"/>
                        <a:ea typeface="Times New Roman"/>
                        <a:cs typeface="Times New Roman"/>
                      </a:endParaRPr>
                    </a:p>
                  </a:txBody>
                  <a:tcPr marL="37863" marR="37863" marT="0" marB="0" anchor="ctr"/>
                </a:tc>
                <a:tc>
                  <a:txBody>
                    <a:bodyPr/>
                    <a:lstStyle/>
                    <a:p>
                      <a:pPr marL="0" marR="0" algn="l">
                        <a:spcBef>
                          <a:spcPts val="0"/>
                        </a:spcBef>
                        <a:spcAft>
                          <a:spcPts val="0"/>
                        </a:spcAft>
                      </a:pPr>
                      <a:r>
                        <a:rPr lang="en-US" sz="1200" dirty="0">
                          <a:solidFill>
                            <a:srgbClr val="A61A1A"/>
                          </a:solidFill>
                          <a:latin typeface="Century Gothic" pitchFamily="34" charset="0"/>
                        </a:rPr>
                        <a:t>SOUTH AFRICA </a:t>
                      </a:r>
                      <a:r>
                        <a:rPr lang="en-US" sz="1200" dirty="0" smtClean="0">
                          <a:solidFill>
                            <a:srgbClr val="A61A1A"/>
                          </a:solidFill>
                          <a:latin typeface="Century Gothic" pitchFamily="34" charset="0"/>
                        </a:rPr>
                        <a:t>  </a:t>
                      </a:r>
                    </a:p>
                    <a:p>
                      <a:pPr marL="0" marR="0" algn="l">
                        <a:spcBef>
                          <a:spcPts val="0"/>
                        </a:spcBef>
                        <a:spcAft>
                          <a:spcPts val="0"/>
                        </a:spcAft>
                      </a:pPr>
                      <a:r>
                        <a:rPr lang="en-US" sz="1200" dirty="0" smtClean="0">
                          <a:solidFill>
                            <a:srgbClr val="A61A1A"/>
                          </a:solidFill>
                          <a:latin typeface="Century Gothic" pitchFamily="34" charset="0"/>
                        </a:rPr>
                        <a:t>&amp; </a:t>
                      </a:r>
                      <a:r>
                        <a:rPr lang="en-US" sz="1200" dirty="0">
                          <a:solidFill>
                            <a:srgbClr val="A61A1A"/>
                          </a:solidFill>
                          <a:latin typeface="Century Gothic" pitchFamily="34" charset="0"/>
                        </a:rPr>
                        <a:t>SAUDI ARABIA </a:t>
                      </a:r>
                      <a:endParaRPr lang="en-US" sz="1200" dirty="0">
                        <a:solidFill>
                          <a:srgbClr val="A61A1A"/>
                        </a:solidFill>
                        <a:latin typeface="Century Gothic" pitchFamily="34" charset="0"/>
                        <a:ea typeface="Times New Roman"/>
                        <a:cs typeface="Times New Roman"/>
                      </a:endParaRPr>
                    </a:p>
                  </a:txBody>
                  <a:tcPr marL="37863" marR="37863" marT="0" marB="0" anchor="ctr"/>
                </a:tc>
                <a:tc>
                  <a:txBody>
                    <a:bodyPr/>
                    <a:lstStyle/>
                    <a:p>
                      <a:pPr marL="0" marR="0" algn="l">
                        <a:spcBef>
                          <a:spcPts val="0"/>
                        </a:spcBef>
                        <a:spcAft>
                          <a:spcPts val="0"/>
                        </a:spcAft>
                      </a:pPr>
                      <a:r>
                        <a:rPr lang="en-US" sz="1400" dirty="0" smtClean="0"/>
                        <a:t>FEB.2005</a:t>
                      </a:r>
                      <a:endParaRPr lang="en-US" sz="1400" dirty="0">
                        <a:latin typeface="Century Gothic" pitchFamily="34" charset="0"/>
                        <a:ea typeface="Times New Roman"/>
                        <a:cs typeface="Times New Roman"/>
                      </a:endParaRPr>
                    </a:p>
                  </a:txBody>
                  <a:tcPr marL="37863" marR="37863" marT="0" marB="0" anchor="ctr"/>
                </a:tc>
                <a:tc>
                  <a:txBody>
                    <a:bodyPr/>
                    <a:lstStyle/>
                    <a:p>
                      <a:pPr marL="0" marR="0" algn="l">
                        <a:spcBef>
                          <a:spcPts val="0"/>
                        </a:spcBef>
                        <a:spcAft>
                          <a:spcPts val="0"/>
                        </a:spcAft>
                      </a:pPr>
                      <a:r>
                        <a:rPr lang="en-US" sz="1200" dirty="0" smtClean="0"/>
                        <a:t>EXPOSURE VISIT</a:t>
                      </a:r>
                      <a:endParaRPr lang="en-US" sz="1200" dirty="0">
                        <a:latin typeface="Century Gothic" pitchFamily="34" charset="0"/>
                        <a:ea typeface="Times New Roman"/>
                        <a:cs typeface="Arial" pitchFamily="34" charset="0"/>
                      </a:endParaRPr>
                    </a:p>
                  </a:txBody>
                  <a:tcPr marL="37863" marR="37863" marT="0" marB="0" anchor="ctr"/>
                </a:tc>
                <a:tc>
                  <a:txBody>
                    <a:bodyPr/>
                    <a:lstStyle/>
                    <a:p>
                      <a:pPr marL="0" marR="0" algn="l">
                        <a:spcBef>
                          <a:spcPts val="0"/>
                        </a:spcBef>
                        <a:spcAft>
                          <a:spcPts val="0"/>
                        </a:spcAft>
                      </a:pPr>
                      <a:endParaRPr lang="en-US" sz="1200" dirty="0" smtClean="0">
                        <a:solidFill>
                          <a:srgbClr val="A61A1A"/>
                        </a:solidFill>
                        <a:latin typeface="Century Gothic" pitchFamily="34" charset="0"/>
                      </a:endParaRPr>
                    </a:p>
                    <a:p>
                      <a:pPr marL="0" marR="0" algn="l">
                        <a:spcBef>
                          <a:spcPts val="0"/>
                        </a:spcBef>
                        <a:spcAft>
                          <a:spcPts val="0"/>
                        </a:spcAft>
                      </a:pPr>
                      <a:r>
                        <a:rPr lang="en-US" sz="1200" dirty="0" smtClean="0">
                          <a:solidFill>
                            <a:srgbClr val="A61A1A"/>
                          </a:solidFill>
                          <a:latin typeface="Century Gothic" pitchFamily="34" charset="0"/>
                        </a:rPr>
                        <a:t>SIDBI GOVT. OF INDIA</a:t>
                      </a:r>
                      <a:endParaRPr lang="en-US" sz="1200" dirty="0">
                        <a:solidFill>
                          <a:srgbClr val="A61A1A"/>
                        </a:solidFill>
                        <a:latin typeface="Century Gothic" pitchFamily="34" charset="0"/>
                        <a:ea typeface="Times New Roman"/>
                        <a:cs typeface="Times New Roman"/>
                      </a:endParaRPr>
                    </a:p>
                  </a:txBody>
                  <a:tcPr marL="37863" marR="37863" marT="0" marB="0"/>
                </a:tc>
              </a:tr>
            </a:tbl>
          </a:graphicData>
        </a:graphic>
      </p:graphicFrame>
      <p:pic>
        <p:nvPicPr>
          <p:cNvPr id="5" name="Picture 4" descr="PROF"/>
          <p:cNvPicPr/>
          <p:nvPr/>
        </p:nvPicPr>
        <p:blipFill>
          <a:blip r:embed="rId2" cstate="print"/>
          <a:srcRect/>
          <a:stretch>
            <a:fillRect/>
          </a:stretch>
        </p:blipFill>
        <p:spPr bwMode="auto">
          <a:xfrm>
            <a:off x="152400" y="3886200"/>
            <a:ext cx="1066800" cy="6096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4" descr="G:\kp backup\important documents\INVITITION AND EXPOSURER\In front of Havard University, UK.jpg"/>
          <p:cNvPicPr>
            <a:picLocks noChangeAspect="1" noChangeArrowheads="1"/>
          </p:cNvPicPr>
          <p:nvPr/>
        </p:nvPicPr>
        <p:blipFill>
          <a:blip r:embed="rId3" cstate="print"/>
          <a:srcRect r="6667"/>
          <a:stretch>
            <a:fillRect/>
          </a:stretch>
        </p:blipFill>
        <p:spPr bwMode="auto">
          <a:xfrm>
            <a:off x="152400" y="1676400"/>
            <a:ext cx="1066800" cy="6858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F:\Documents\Vssu Documents\INVITITION AND EXPOSURER\Ashoka International Dialogue Prog..JPG"/>
          <p:cNvPicPr/>
          <p:nvPr/>
        </p:nvPicPr>
        <p:blipFill>
          <a:blip r:embed="rId4" cstate="print"/>
          <a:srcRect/>
          <a:stretch>
            <a:fillRect/>
          </a:stretch>
        </p:blipFill>
        <p:spPr bwMode="auto">
          <a:xfrm>
            <a:off x="152400" y="3124200"/>
            <a:ext cx="1066800" cy="6858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8" descr="G:\kp backup\important documents\INVITITION AND EXPOSURER\Barkingham Palace, England on 20 Nov. 2002.jpg"/>
          <p:cNvPicPr>
            <a:picLocks noChangeAspect="1" noChangeArrowheads="1"/>
          </p:cNvPicPr>
          <p:nvPr/>
        </p:nvPicPr>
        <p:blipFill>
          <a:blip r:embed="rId5" cstate="print"/>
          <a:srcRect/>
          <a:stretch>
            <a:fillRect/>
          </a:stretch>
        </p:blipFill>
        <p:spPr bwMode="auto">
          <a:xfrm>
            <a:off x="152400" y="2362200"/>
            <a:ext cx="1066800" cy="6858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7" descr="G:\kp backup\important documents\INVITITION AND EXPOSURER\European Commission Office in Belgium, 2nd October, 2004.jpg"/>
          <p:cNvPicPr>
            <a:picLocks noChangeAspect="1" noChangeArrowheads="1"/>
          </p:cNvPicPr>
          <p:nvPr/>
        </p:nvPicPr>
        <p:blipFill>
          <a:blip r:embed="rId6" cstate="print"/>
          <a:srcRect/>
          <a:stretch>
            <a:fillRect/>
          </a:stretch>
        </p:blipFill>
        <p:spPr bwMode="auto">
          <a:xfrm>
            <a:off x="152400" y="4648200"/>
            <a:ext cx="1066800" cy="6858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F:\Documents\Vssu Documents\INVITITION AND EXPOSURER\LAHORE ICT PROG. PAKISTAN.jpg"/>
          <p:cNvPicPr/>
          <p:nvPr/>
        </p:nvPicPr>
        <p:blipFill>
          <a:blip r:embed="rId7" cstate="print"/>
          <a:srcRect l="13333" r="26667" b="20000"/>
          <a:stretch>
            <a:fillRect/>
          </a:stretch>
        </p:blipFill>
        <p:spPr bwMode="auto">
          <a:xfrm>
            <a:off x="152400" y="5334000"/>
            <a:ext cx="1066800" cy="762000"/>
          </a:xfrm>
          <a:prstGeom prst="rect">
            <a:avLst/>
          </a:prstGeom>
          <a:solidFill>
            <a:srgbClr val="FFFFFF">
              <a:shade val="85000"/>
            </a:srgbClr>
          </a:solidFill>
          <a:ln w="254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F:\Documents\Vssu Documents\INVITITION AND EXPOSURER\In Cape Town, South Africa on 13th Feb. 2005.jpg"/>
          <p:cNvPicPr/>
          <p:nvPr/>
        </p:nvPicPr>
        <p:blipFill>
          <a:blip r:embed="rId8" cstate="print">
            <a:lum bright="20000"/>
          </a:blip>
          <a:srcRect/>
          <a:stretch>
            <a:fillRect/>
          </a:stretch>
        </p:blipFill>
        <p:spPr bwMode="auto">
          <a:xfrm>
            <a:off x="152400" y="6096000"/>
            <a:ext cx="1066800" cy="7620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C:\Documents and Settings\VSSU\Desktop\M-cril Drft &amp; Final copy\Md. Younus with Mr. mondal.jpg"/>
          <p:cNvPicPr>
            <a:picLocks noChangeAspect="1" noChangeArrowheads="1"/>
          </p:cNvPicPr>
          <p:nvPr/>
        </p:nvPicPr>
        <p:blipFill>
          <a:blip r:embed="rId9" cstate="print"/>
          <a:srcRect l="74402" t="55173" r="8646" b="17821"/>
          <a:stretch>
            <a:fillRect/>
          </a:stretch>
        </p:blipFill>
        <p:spPr bwMode="auto">
          <a:xfrm>
            <a:off x="152400" y="914400"/>
            <a:ext cx="1066800" cy="6858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428605"/>
          <a:ext cx="9067800" cy="6429393"/>
        </p:xfrm>
        <a:graphic>
          <a:graphicData uri="http://schemas.openxmlformats.org/drawingml/2006/table">
            <a:tbl>
              <a:tblPr>
                <a:tableStyleId>{2D5ABB26-0587-4C30-8999-92F81FD0307C}</a:tableStyleId>
              </a:tblPr>
              <a:tblGrid>
                <a:gridCol w="1208116"/>
                <a:gridCol w="1729301"/>
                <a:gridCol w="1024983"/>
                <a:gridCol w="2722757"/>
                <a:gridCol w="2382643"/>
              </a:tblGrid>
              <a:tr h="787405">
                <a:tc>
                  <a:txBody>
                    <a:bodyPr/>
                    <a:lstStyle/>
                    <a:p>
                      <a:pPr marL="0" marR="0" algn="l">
                        <a:spcBef>
                          <a:spcPts val="0"/>
                        </a:spcBef>
                        <a:spcAft>
                          <a:spcPts val="0"/>
                        </a:spcAft>
                      </a:pPr>
                      <a:endParaRPr lang="en-US" sz="1200" dirty="0" smtClean="0"/>
                    </a:p>
                    <a:p>
                      <a:pPr marL="0" marR="0" algn="l">
                        <a:spcBef>
                          <a:spcPts val="0"/>
                        </a:spcBef>
                        <a:spcAft>
                          <a:spcPts val="0"/>
                        </a:spcAft>
                      </a:pPr>
                      <a:endParaRPr lang="en-US" sz="1200" dirty="0" smtClean="0"/>
                    </a:p>
                    <a:p>
                      <a:pPr marL="0" marR="0" algn="l">
                        <a:spcBef>
                          <a:spcPts val="0"/>
                        </a:spcBef>
                        <a:spcAft>
                          <a:spcPts val="0"/>
                        </a:spcAft>
                      </a:pPr>
                      <a:endParaRPr lang="en-US" sz="1200" dirty="0" smtClean="0"/>
                    </a:p>
                    <a:p>
                      <a:pPr marL="0" marR="0" algn="l">
                        <a:spcBef>
                          <a:spcPts val="0"/>
                        </a:spcBef>
                        <a:spcAft>
                          <a:spcPts val="0"/>
                        </a:spcAft>
                      </a:pPr>
                      <a:endParaRPr lang="en-US" sz="1200" dirty="0" smtClean="0">
                        <a:latin typeface="Times New Roman"/>
                        <a:ea typeface="Times New Roman"/>
                        <a:cs typeface="Times New Roman"/>
                      </a:endParaRPr>
                    </a:p>
                  </a:txBody>
                  <a:tcPr marL="37863" marR="37863" marT="0" marB="0" anchor="ctr"/>
                </a:tc>
                <a:tc>
                  <a:txBody>
                    <a:bodyPr/>
                    <a:lstStyle/>
                    <a:p>
                      <a:pPr marL="0" marR="0" algn="ctr">
                        <a:spcBef>
                          <a:spcPts val="0"/>
                        </a:spcBef>
                        <a:spcAft>
                          <a:spcPts val="0"/>
                        </a:spcAft>
                      </a:pPr>
                      <a:r>
                        <a:rPr lang="en-US" sz="1200" b="1" dirty="0" smtClean="0">
                          <a:solidFill>
                            <a:srgbClr val="A61A1A"/>
                          </a:solidFill>
                          <a:latin typeface="Century Gothic" pitchFamily="34" charset="0"/>
                        </a:rPr>
                        <a:t>    BANGLADESH</a:t>
                      </a:r>
                      <a:endParaRPr lang="en-US" sz="1200" b="1" dirty="0">
                        <a:solidFill>
                          <a:srgbClr val="A61A1A"/>
                        </a:solidFill>
                        <a:latin typeface="Century Gothic" pitchFamily="34" charset="0"/>
                        <a:ea typeface="Times New Roman"/>
                        <a:cs typeface="Times New Roman"/>
                      </a:endParaRPr>
                    </a:p>
                  </a:txBody>
                  <a:tcPr marL="37863" marR="37863" marT="0" marB="0" anchor="ctr"/>
                </a:tc>
                <a:tc>
                  <a:txBody>
                    <a:bodyPr/>
                    <a:lstStyle/>
                    <a:p>
                      <a:pPr marL="0" marR="0" algn="l">
                        <a:spcBef>
                          <a:spcPts val="0"/>
                        </a:spcBef>
                        <a:spcAft>
                          <a:spcPts val="0"/>
                        </a:spcAft>
                      </a:pPr>
                      <a:r>
                        <a:rPr lang="en-US" sz="1400" dirty="0"/>
                        <a:t>JUL</a:t>
                      </a:r>
                      <a:r>
                        <a:rPr lang="en-US" sz="1400" dirty="0" smtClean="0"/>
                        <a:t>. </a:t>
                      </a:r>
                      <a:r>
                        <a:rPr lang="en-US" sz="1400" dirty="0"/>
                        <a:t>2006</a:t>
                      </a:r>
                      <a:endParaRPr lang="en-US" sz="1400" dirty="0">
                        <a:latin typeface="Century Gothic" pitchFamily="34" charset="0"/>
                        <a:ea typeface="Times New Roman"/>
                        <a:cs typeface="Times New Roman"/>
                      </a:endParaRPr>
                    </a:p>
                  </a:txBody>
                  <a:tcPr marL="37863" marR="37863" marT="0" marB="0" anchor="ctr"/>
                </a:tc>
                <a:tc>
                  <a:txBody>
                    <a:bodyPr/>
                    <a:lstStyle/>
                    <a:p>
                      <a:pPr marL="0" marR="0" algn="l">
                        <a:spcBef>
                          <a:spcPts val="0"/>
                        </a:spcBef>
                        <a:spcAft>
                          <a:spcPts val="0"/>
                        </a:spcAft>
                      </a:pPr>
                      <a:r>
                        <a:rPr lang="en-US" sz="1200" dirty="0" smtClean="0"/>
                        <a:t>INVITATION BY BRAC</a:t>
                      </a:r>
                      <a:r>
                        <a:rPr lang="en-US" sz="1200" dirty="0"/>
                        <a:t>, </a:t>
                      </a:r>
                      <a:r>
                        <a:rPr lang="en-US" sz="1200" dirty="0" smtClean="0"/>
                        <a:t>&amp; BURO </a:t>
                      </a:r>
                      <a:r>
                        <a:rPr lang="en-US" sz="1200" dirty="0"/>
                        <a:t>TANGAIL</a:t>
                      </a:r>
                      <a:endParaRPr lang="en-US" sz="1200" dirty="0">
                        <a:latin typeface="Century Gothic" pitchFamily="34" charset="0"/>
                        <a:ea typeface="Times New Roman"/>
                        <a:cs typeface="Times New Roman"/>
                      </a:endParaRPr>
                    </a:p>
                  </a:txBody>
                  <a:tcPr marL="37863" marR="37863" marT="0" marB="0" anchor="ctr"/>
                </a:tc>
                <a:tc>
                  <a:txBody>
                    <a:bodyPr/>
                    <a:lstStyle/>
                    <a:p>
                      <a:pPr marL="0" marR="0" algn="ctr">
                        <a:spcBef>
                          <a:spcPts val="0"/>
                        </a:spcBef>
                        <a:spcAft>
                          <a:spcPts val="0"/>
                        </a:spcAft>
                      </a:pPr>
                      <a:endParaRPr lang="en-US" sz="1200" b="1" dirty="0" smtClean="0">
                        <a:solidFill>
                          <a:srgbClr val="A61A1A"/>
                        </a:solidFill>
                        <a:latin typeface="Century Gothic" pitchFamily="34" charset="0"/>
                      </a:endParaRPr>
                    </a:p>
                    <a:p>
                      <a:pPr marL="0" marR="0" algn="ctr">
                        <a:spcBef>
                          <a:spcPts val="0"/>
                        </a:spcBef>
                        <a:spcAft>
                          <a:spcPts val="0"/>
                        </a:spcAft>
                      </a:pPr>
                      <a:r>
                        <a:rPr lang="en-US" sz="1200" b="1" dirty="0" smtClean="0">
                          <a:solidFill>
                            <a:srgbClr val="A61A1A"/>
                          </a:solidFill>
                          <a:latin typeface="Century Gothic" pitchFamily="34" charset="0"/>
                        </a:rPr>
                        <a:t>SIDBI</a:t>
                      </a:r>
                    </a:p>
                    <a:p>
                      <a:pPr marL="0" marR="0" algn="ctr">
                        <a:spcBef>
                          <a:spcPts val="0"/>
                        </a:spcBef>
                        <a:spcAft>
                          <a:spcPts val="0"/>
                        </a:spcAft>
                      </a:pPr>
                      <a:r>
                        <a:rPr lang="en-US" sz="1200" b="1" dirty="0" smtClean="0">
                          <a:solidFill>
                            <a:srgbClr val="A61A1A"/>
                          </a:solidFill>
                          <a:latin typeface="Century Gothic" pitchFamily="34" charset="0"/>
                        </a:rPr>
                        <a:t>GOVT</a:t>
                      </a:r>
                      <a:r>
                        <a:rPr lang="en-US" sz="1200" b="1" dirty="0">
                          <a:solidFill>
                            <a:srgbClr val="A61A1A"/>
                          </a:solidFill>
                          <a:latin typeface="Century Gothic" pitchFamily="34" charset="0"/>
                        </a:rPr>
                        <a:t>. OF INDIA</a:t>
                      </a:r>
                      <a:endParaRPr lang="en-US" sz="1200" b="1" dirty="0">
                        <a:solidFill>
                          <a:srgbClr val="A61A1A"/>
                        </a:solidFill>
                        <a:latin typeface="Century Gothic" pitchFamily="34" charset="0"/>
                        <a:ea typeface="Times New Roman"/>
                        <a:cs typeface="Times New Roman"/>
                      </a:endParaRPr>
                    </a:p>
                  </a:txBody>
                  <a:tcPr marL="37863" marR="37863" marT="0" marB="0"/>
                </a:tc>
              </a:tr>
              <a:tr h="845747">
                <a:tc>
                  <a:txBody>
                    <a:bodyPr/>
                    <a:lstStyle/>
                    <a:p>
                      <a:pPr marL="0" marR="0" algn="l">
                        <a:spcBef>
                          <a:spcPts val="0"/>
                        </a:spcBef>
                        <a:spcAft>
                          <a:spcPts val="0"/>
                        </a:spcAft>
                      </a:pPr>
                      <a:endParaRPr lang="en-US" sz="1200" dirty="0" smtClean="0"/>
                    </a:p>
                    <a:p>
                      <a:pPr marL="0" marR="0" algn="l">
                        <a:spcBef>
                          <a:spcPts val="0"/>
                        </a:spcBef>
                        <a:spcAft>
                          <a:spcPts val="0"/>
                        </a:spcAft>
                      </a:pPr>
                      <a:endParaRPr lang="en-US" sz="1200" dirty="0" smtClean="0"/>
                    </a:p>
                    <a:p>
                      <a:pPr marL="0" marR="0" algn="l">
                        <a:spcBef>
                          <a:spcPts val="0"/>
                        </a:spcBef>
                        <a:spcAft>
                          <a:spcPts val="0"/>
                        </a:spcAft>
                      </a:pPr>
                      <a:endParaRPr lang="en-US" sz="1200" dirty="0" smtClean="0"/>
                    </a:p>
                    <a:p>
                      <a:pPr marL="0" marR="0" algn="l">
                        <a:spcBef>
                          <a:spcPts val="0"/>
                        </a:spcBef>
                        <a:spcAft>
                          <a:spcPts val="0"/>
                        </a:spcAft>
                      </a:pPr>
                      <a:endParaRPr lang="en-US" sz="1200" dirty="0">
                        <a:latin typeface="Times New Roman"/>
                        <a:ea typeface="Times New Roman"/>
                        <a:cs typeface="Times New Roman"/>
                      </a:endParaRPr>
                    </a:p>
                  </a:txBody>
                  <a:tcPr marL="37863" marR="37863" marT="0" marB="0" anchor="ctr"/>
                </a:tc>
                <a:tc>
                  <a:txBody>
                    <a:bodyPr/>
                    <a:lstStyle/>
                    <a:p>
                      <a:pPr marL="0" marR="0" algn="ctr">
                        <a:spcBef>
                          <a:spcPts val="0"/>
                        </a:spcBef>
                        <a:spcAft>
                          <a:spcPts val="0"/>
                        </a:spcAft>
                      </a:pPr>
                      <a:r>
                        <a:rPr lang="en-US" sz="1200" b="1" dirty="0" smtClean="0">
                          <a:solidFill>
                            <a:srgbClr val="A61A1A"/>
                          </a:solidFill>
                          <a:latin typeface="Century Gothic" pitchFamily="34" charset="0"/>
                        </a:rPr>
                        <a:t>   MOSCOW</a:t>
                      </a:r>
                      <a:r>
                        <a:rPr lang="en-US" sz="1200" b="1" dirty="0">
                          <a:solidFill>
                            <a:srgbClr val="A61A1A"/>
                          </a:solidFill>
                          <a:latin typeface="Century Gothic" pitchFamily="34" charset="0"/>
                        </a:rPr>
                        <a:t>, RUSSIA </a:t>
                      </a:r>
                      <a:endParaRPr lang="en-US" sz="1200" b="1" dirty="0">
                        <a:solidFill>
                          <a:srgbClr val="A61A1A"/>
                        </a:solidFill>
                        <a:latin typeface="Century Gothic" pitchFamily="34" charset="0"/>
                        <a:ea typeface="Times New Roman"/>
                        <a:cs typeface="Times New Roman"/>
                      </a:endParaRPr>
                    </a:p>
                  </a:txBody>
                  <a:tcPr marL="37863" marR="37863" marT="0" marB="0" anchor="ctr"/>
                </a:tc>
                <a:tc>
                  <a:txBody>
                    <a:bodyPr/>
                    <a:lstStyle/>
                    <a:p>
                      <a:pPr marL="0" marR="0" algn="l">
                        <a:spcBef>
                          <a:spcPts val="0"/>
                        </a:spcBef>
                        <a:spcAft>
                          <a:spcPts val="0"/>
                        </a:spcAft>
                      </a:pPr>
                      <a:r>
                        <a:rPr lang="en-US" sz="1400" dirty="0" smtClean="0"/>
                        <a:t>OCT.2006</a:t>
                      </a:r>
                      <a:endParaRPr lang="en-US" sz="1400" dirty="0">
                        <a:latin typeface="Century Gothic" pitchFamily="34" charset="0"/>
                        <a:ea typeface="Times New Roman"/>
                        <a:cs typeface="Times New Roman"/>
                      </a:endParaRPr>
                    </a:p>
                  </a:txBody>
                  <a:tcPr marL="37863" marR="37863" marT="0" marB="0" anchor="ctr"/>
                </a:tc>
                <a:tc>
                  <a:txBody>
                    <a:bodyPr/>
                    <a:lstStyle/>
                    <a:p>
                      <a:pPr marL="0" marR="0" algn="l">
                        <a:spcBef>
                          <a:spcPts val="0"/>
                        </a:spcBef>
                        <a:spcAft>
                          <a:spcPts val="0"/>
                        </a:spcAft>
                      </a:pPr>
                      <a:r>
                        <a:rPr lang="en-US" sz="1200" dirty="0" smtClean="0"/>
                        <a:t>FOR COLLABORATION</a:t>
                      </a:r>
                      <a:endParaRPr lang="en-US" sz="1200" dirty="0">
                        <a:latin typeface="Century Gothic" pitchFamily="34" charset="0"/>
                        <a:ea typeface="Times New Roman"/>
                        <a:cs typeface="Times New Roman"/>
                      </a:endParaRPr>
                    </a:p>
                  </a:txBody>
                  <a:tcPr marL="37863" marR="37863" marT="0" marB="0" anchor="ctr"/>
                </a:tc>
                <a:tc>
                  <a:txBody>
                    <a:bodyPr/>
                    <a:lstStyle/>
                    <a:p>
                      <a:pPr marL="0" marR="0" algn="ctr">
                        <a:spcBef>
                          <a:spcPts val="0"/>
                        </a:spcBef>
                        <a:spcAft>
                          <a:spcPts val="0"/>
                        </a:spcAft>
                      </a:pPr>
                      <a:endParaRPr lang="en-US" sz="1200" b="1" dirty="0" smtClean="0">
                        <a:solidFill>
                          <a:srgbClr val="A61A1A"/>
                        </a:solidFill>
                        <a:latin typeface="Century Gothic" pitchFamily="34" charset="0"/>
                      </a:endParaRPr>
                    </a:p>
                    <a:p>
                      <a:pPr marL="0" marR="0" algn="ctr">
                        <a:spcBef>
                          <a:spcPts val="0"/>
                        </a:spcBef>
                        <a:spcAft>
                          <a:spcPts val="0"/>
                        </a:spcAft>
                      </a:pPr>
                      <a:r>
                        <a:rPr lang="en-US" sz="1200" b="1" dirty="0" smtClean="0">
                          <a:solidFill>
                            <a:srgbClr val="A61A1A"/>
                          </a:solidFill>
                          <a:latin typeface="Century Gothic" pitchFamily="34" charset="0"/>
                        </a:rPr>
                        <a:t>INDIVIDUAL DONOR</a:t>
                      </a:r>
                    </a:p>
                    <a:p>
                      <a:pPr marL="0" marR="0" algn="ctr">
                        <a:spcBef>
                          <a:spcPts val="0"/>
                        </a:spcBef>
                        <a:spcAft>
                          <a:spcPts val="0"/>
                        </a:spcAft>
                      </a:pPr>
                      <a:r>
                        <a:rPr lang="en-US" sz="1200" b="1" dirty="0" smtClean="0">
                          <a:solidFill>
                            <a:srgbClr val="A61A1A"/>
                          </a:solidFill>
                          <a:latin typeface="Century Gothic" pitchFamily="34" charset="0"/>
                        </a:rPr>
                        <a:t>DEBASMITA MOULIK</a:t>
                      </a:r>
                      <a:endParaRPr lang="en-US" sz="1200" b="1" dirty="0">
                        <a:solidFill>
                          <a:srgbClr val="A61A1A"/>
                        </a:solidFill>
                        <a:latin typeface="Century Gothic" pitchFamily="34" charset="0"/>
                        <a:ea typeface="Times New Roman"/>
                        <a:cs typeface="Times New Roman"/>
                      </a:endParaRPr>
                    </a:p>
                  </a:txBody>
                  <a:tcPr marL="37863" marR="37863" marT="0" marB="0"/>
                </a:tc>
              </a:tr>
              <a:tr h="845747">
                <a:tc>
                  <a:txBody>
                    <a:bodyPr/>
                    <a:lstStyle/>
                    <a:p>
                      <a:pPr marL="0" marR="0" algn="l">
                        <a:spcBef>
                          <a:spcPts val="0"/>
                        </a:spcBef>
                        <a:spcAft>
                          <a:spcPts val="0"/>
                        </a:spcAft>
                      </a:pPr>
                      <a:endParaRPr lang="en-US" sz="1200" dirty="0" smtClean="0"/>
                    </a:p>
                    <a:p>
                      <a:pPr marL="0" marR="0" algn="l">
                        <a:spcBef>
                          <a:spcPts val="0"/>
                        </a:spcBef>
                        <a:spcAft>
                          <a:spcPts val="0"/>
                        </a:spcAft>
                      </a:pPr>
                      <a:endParaRPr lang="en-US" sz="1200" dirty="0" smtClean="0"/>
                    </a:p>
                    <a:p>
                      <a:pPr marL="0" marR="0" algn="l">
                        <a:spcBef>
                          <a:spcPts val="0"/>
                        </a:spcBef>
                        <a:spcAft>
                          <a:spcPts val="0"/>
                        </a:spcAft>
                      </a:pPr>
                      <a:endParaRPr lang="en-US" sz="1200" dirty="0" smtClean="0"/>
                    </a:p>
                    <a:p>
                      <a:pPr marL="0" marR="0" algn="l">
                        <a:spcBef>
                          <a:spcPts val="0"/>
                        </a:spcBef>
                        <a:spcAft>
                          <a:spcPts val="0"/>
                        </a:spcAft>
                      </a:pPr>
                      <a:endParaRPr lang="en-US" sz="1200" dirty="0">
                        <a:latin typeface="Times New Roman"/>
                        <a:ea typeface="Times New Roman"/>
                        <a:cs typeface="Times New Roman"/>
                      </a:endParaRPr>
                    </a:p>
                  </a:txBody>
                  <a:tcPr marL="37863" marR="37863" marT="0" marB="0" anchor="ctr"/>
                </a:tc>
                <a:tc>
                  <a:txBody>
                    <a:bodyPr/>
                    <a:lstStyle/>
                    <a:p>
                      <a:pPr marL="0" marR="0" algn="ctr">
                        <a:spcBef>
                          <a:spcPts val="0"/>
                        </a:spcBef>
                        <a:spcAft>
                          <a:spcPts val="0"/>
                        </a:spcAft>
                      </a:pPr>
                      <a:r>
                        <a:rPr lang="en-US" sz="1200" b="1" dirty="0">
                          <a:solidFill>
                            <a:srgbClr val="A61A1A"/>
                          </a:solidFill>
                          <a:latin typeface="Century Gothic" pitchFamily="34" charset="0"/>
                        </a:rPr>
                        <a:t>THAILAND </a:t>
                      </a:r>
                      <a:endParaRPr lang="en-US" sz="1200" b="1" dirty="0">
                        <a:solidFill>
                          <a:srgbClr val="A61A1A"/>
                        </a:solidFill>
                        <a:latin typeface="Century Gothic" pitchFamily="34" charset="0"/>
                        <a:ea typeface="Times New Roman"/>
                        <a:cs typeface="Times New Roman"/>
                      </a:endParaRPr>
                    </a:p>
                  </a:txBody>
                  <a:tcPr marL="37863" marR="37863" marT="0" marB="0" anchor="ctr"/>
                </a:tc>
                <a:tc>
                  <a:txBody>
                    <a:bodyPr/>
                    <a:lstStyle/>
                    <a:p>
                      <a:pPr marL="0" marR="0" algn="l">
                        <a:spcBef>
                          <a:spcPts val="0"/>
                        </a:spcBef>
                        <a:spcAft>
                          <a:spcPts val="0"/>
                        </a:spcAft>
                      </a:pPr>
                      <a:r>
                        <a:rPr lang="en-US" sz="1400" dirty="0" smtClean="0"/>
                        <a:t>FEB.2007</a:t>
                      </a:r>
                      <a:endParaRPr lang="en-US" sz="1400" dirty="0">
                        <a:latin typeface="Century Gothic" pitchFamily="34" charset="0"/>
                        <a:ea typeface="Times New Roman"/>
                        <a:cs typeface="Times New Roman"/>
                      </a:endParaRPr>
                    </a:p>
                  </a:txBody>
                  <a:tcPr marL="37863" marR="37863" marT="0" marB="0" anchor="ctr"/>
                </a:tc>
                <a:tc>
                  <a:txBody>
                    <a:bodyPr/>
                    <a:lstStyle/>
                    <a:p>
                      <a:pPr marL="0" marR="0" algn="l">
                        <a:spcBef>
                          <a:spcPts val="0"/>
                        </a:spcBef>
                        <a:spcAft>
                          <a:spcPts val="0"/>
                        </a:spcAft>
                      </a:pPr>
                      <a:r>
                        <a:rPr lang="en-US" sz="1200" dirty="0"/>
                        <a:t>BAAC (BANK FOR AGRICULTURE &amp; AGRICULTURAL </a:t>
                      </a:r>
                      <a:r>
                        <a:rPr lang="en-US" sz="1200" dirty="0" smtClean="0"/>
                        <a:t>COOPERATIVES)</a:t>
                      </a:r>
                      <a:endParaRPr lang="en-US" sz="1200" dirty="0">
                        <a:latin typeface="Century Gothic" pitchFamily="34" charset="0"/>
                        <a:ea typeface="Times New Roman"/>
                        <a:cs typeface="Times New Roman"/>
                      </a:endParaRPr>
                    </a:p>
                  </a:txBody>
                  <a:tcPr marL="37863" marR="37863" marT="0" marB="0" anchor="ctr"/>
                </a:tc>
                <a:tc>
                  <a:txBody>
                    <a:bodyPr/>
                    <a:lstStyle/>
                    <a:p>
                      <a:pPr marL="0" marR="0" algn="ctr">
                        <a:spcBef>
                          <a:spcPts val="0"/>
                        </a:spcBef>
                        <a:spcAft>
                          <a:spcPts val="0"/>
                        </a:spcAft>
                      </a:pPr>
                      <a:endParaRPr lang="en-US" sz="1200" b="1" dirty="0" smtClean="0">
                        <a:solidFill>
                          <a:srgbClr val="A61A1A"/>
                        </a:solidFill>
                        <a:latin typeface="Century Gothic" pitchFamily="34" charset="0"/>
                      </a:endParaRPr>
                    </a:p>
                    <a:p>
                      <a:pPr marL="0" marR="0" algn="ctr">
                        <a:spcBef>
                          <a:spcPts val="0"/>
                        </a:spcBef>
                        <a:spcAft>
                          <a:spcPts val="0"/>
                        </a:spcAft>
                      </a:pPr>
                      <a:r>
                        <a:rPr lang="en-US" sz="1200" b="1" dirty="0" smtClean="0">
                          <a:solidFill>
                            <a:srgbClr val="A61A1A"/>
                          </a:solidFill>
                          <a:latin typeface="Century Gothic" pitchFamily="34" charset="0"/>
                        </a:rPr>
                        <a:t>SIDBI </a:t>
                      </a:r>
                    </a:p>
                    <a:p>
                      <a:pPr marL="0" marR="0" algn="ctr">
                        <a:spcBef>
                          <a:spcPts val="0"/>
                        </a:spcBef>
                        <a:spcAft>
                          <a:spcPts val="0"/>
                        </a:spcAft>
                      </a:pPr>
                      <a:r>
                        <a:rPr lang="en-US" sz="1200" b="1" dirty="0" smtClean="0">
                          <a:solidFill>
                            <a:srgbClr val="A61A1A"/>
                          </a:solidFill>
                          <a:latin typeface="Century Gothic" pitchFamily="34" charset="0"/>
                        </a:rPr>
                        <a:t>GOVT</a:t>
                      </a:r>
                      <a:r>
                        <a:rPr lang="en-US" sz="1200" b="1" dirty="0">
                          <a:solidFill>
                            <a:srgbClr val="A61A1A"/>
                          </a:solidFill>
                          <a:latin typeface="Century Gothic" pitchFamily="34" charset="0"/>
                        </a:rPr>
                        <a:t>. OF INDIA</a:t>
                      </a:r>
                      <a:endParaRPr lang="en-US" sz="1200" b="1" dirty="0">
                        <a:solidFill>
                          <a:srgbClr val="A61A1A"/>
                        </a:solidFill>
                        <a:latin typeface="Century Gothic" pitchFamily="34" charset="0"/>
                        <a:ea typeface="Times New Roman"/>
                        <a:cs typeface="Times New Roman"/>
                      </a:endParaRPr>
                    </a:p>
                  </a:txBody>
                  <a:tcPr marL="37863" marR="37863" marT="0" marB="0"/>
                </a:tc>
              </a:tr>
              <a:tr h="845747">
                <a:tc>
                  <a:txBody>
                    <a:bodyPr/>
                    <a:lstStyle/>
                    <a:p>
                      <a:pPr marL="0" marR="0" algn="ctr">
                        <a:spcBef>
                          <a:spcPts val="0"/>
                        </a:spcBef>
                        <a:spcAft>
                          <a:spcPts val="0"/>
                        </a:spcAft>
                      </a:pPr>
                      <a:endParaRPr lang="en-US" sz="1200" dirty="0" smtClean="0"/>
                    </a:p>
                    <a:p>
                      <a:pPr marL="0" marR="0" algn="ctr">
                        <a:spcBef>
                          <a:spcPts val="0"/>
                        </a:spcBef>
                        <a:spcAft>
                          <a:spcPts val="0"/>
                        </a:spcAft>
                      </a:pPr>
                      <a:endParaRPr lang="en-US" sz="1200" dirty="0" smtClean="0"/>
                    </a:p>
                    <a:p>
                      <a:pPr marL="0" marR="0" algn="ctr">
                        <a:spcBef>
                          <a:spcPts val="0"/>
                        </a:spcBef>
                        <a:spcAft>
                          <a:spcPts val="0"/>
                        </a:spcAft>
                      </a:pPr>
                      <a:endParaRPr lang="en-US" sz="1200" dirty="0" smtClean="0"/>
                    </a:p>
                    <a:p>
                      <a:pPr marL="0" marR="0" algn="ctr">
                        <a:spcBef>
                          <a:spcPts val="0"/>
                        </a:spcBef>
                        <a:spcAft>
                          <a:spcPts val="0"/>
                        </a:spcAft>
                      </a:pPr>
                      <a:endParaRPr lang="en-US" sz="1200" dirty="0">
                        <a:latin typeface="Times New Roman"/>
                        <a:ea typeface="Times New Roman"/>
                        <a:cs typeface="Times New Roman"/>
                      </a:endParaRPr>
                    </a:p>
                  </a:txBody>
                  <a:tcPr marL="37863" marR="37863" marT="0" marB="0" anchor="ctr"/>
                </a:tc>
                <a:tc>
                  <a:txBody>
                    <a:bodyPr/>
                    <a:lstStyle/>
                    <a:p>
                      <a:pPr marL="0" marR="0" algn="ctr">
                        <a:spcBef>
                          <a:spcPts val="0"/>
                        </a:spcBef>
                        <a:spcAft>
                          <a:spcPts val="0"/>
                        </a:spcAft>
                      </a:pPr>
                      <a:r>
                        <a:rPr lang="en-US" sz="1200" b="1" dirty="0">
                          <a:solidFill>
                            <a:srgbClr val="A61A1A"/>
                          </a:solidFill>
                          <a:latin typeface="Century Gothic" pitchFamily="34" charset="0"/>
                        </a:rPr>
                        <a:t>BANGLADESH </a:t>
                      </a:r>
                      <a:endParaRPr lang="en-US" sz="1200" b="1" dirty="0">
                        <a:solidFill>
                          <a:srgbClr val="A61A1A"/>
                        </a:solidFill>
                        <a:latin typeface="Century Gothic" pitchFamily="34" charset="0"/>
                        <a:ea typeface="Times New Roman"/>
                        <a:cs typeface="Times New Roman"/>
                      </a:endParaRPr>
                    </a:p>
                  </a:txBody>
                  <a:tcPr marL="37863" marR="37863" marT="0" marB="0" anchor="ctr"/>
                </a:tc>
                <a:tc>
                  <a:txBody>
                    <a:bodyPr/>
                    <a:lstStyle/>
                    <a:p>
                      <a:pPr marL="0" marR="0" algn="l">
                        <a:spcBef>
                          <a:spcPts val="0"/>
                        </a:spcBef>
                        <a:spcAft>
                          <a:spcPts val="0"/>
                        </a:spcAft>
                      </a:pPr>
                      <a:r>
                        <a:rPr lang="en-US" sz="1400" dirty="0" smtClean="0"/>
                        <a:t>MAR.2007</a:t>
                      </a:r>
                      <a:endParaRPr lang="en-US" sz="1400" dirty="0">
                        <a:latin typeface="Century Gothic" pitchFamily="34" charset="0"/>
                        <a:ea typeface="Times New Roman"/>
                        <a:cs typeface="Times New Roman"/>
                      </a:endParaRPr>
                    </a:p>
                  </a:txBody>
                  <a:tcPr marL="37863" marR="37863" marT="0" marB="0" anchor="ctr"/>
                </a:tc>
                <a:tc>
                  <a:txBody>
                    <a:bodyPr/>
                    <a:lstStyle/>
                    <a:p>
                      <a:pPr marL="0" marR="0" algn="l">
                        <a:spcBef>
                          <a:spcPts val="0"/>
                        </a:spcBef>
                        <a:spcAft>
                          <a:spcPts val="0"/>
                        </a:spcAft>
                      </a:pPr>
                      <a:r>
                        <a:rPr lang="en-US" sz="1200" dirty="0" smtClean="0"/>
                        <a:t>COLLABORATION  </a:t>
                      </a:r>
                      <a:r>
                        <a:rPr lang="en-US" sz="1200" dirty="0"/>
                        <a:t>PROGRAMME WITH BRAC</a:t>
                      </a:r>
                      <a:endParaRPr lang="en-US" sz="1200" dirty="0">
                        <a:latin typeface="Century Gothic" pitchFamily="34" charset="0"/>
                        <a:ea typeface="Times New Roman"/>
                        <a:cs typeface="Times New Roman"/>
                      </a:endParaRPr>
                    </a:p>
                  </a:txBody>
                  <a:tcPr marL="37863" marR="37863" marT="0" marB="0" anchor="ctr"/>
                </a:tc>
                <a:tc>
                  <a:txBody>
                    <a:bodyPr/>
                    <a:lstStyle/>
                    <a:p>
                      <a:pPr marL="0" marR="0" algn="ctr">
                        <a:spcBef>
                          <a:spcPts val="0"/>
                        </a:spcBef>
                        <a:spcAft>
                          <a:spcPts val="0"/>
                        </a:spcAft>
                      </a:pPr>
                      <a:endParaRPr lang="en-US" sz="1200" b="1" dirty="0" smtClean="0">
                        <a:solidFill>
                          <a:srgbClr val="A61A1A"/>
                        </a:solidFill>
                        <a:latin typeface="Century Gothic" pitchFamily="34" charset="0"/>
                      </a:endParaRPr>
                    </a:p>
                    <a:p>
                      <a:pPr marL="0" marR="0" algn="ctr">
                        <a:spcBef>
                          <a:spcPts val="0"/>
                        </a:spcBef>
                        <a:spcAft>
                          <a:spcPts val="0"/>
                        </a:spcAft>
                      </a:pPr>
                      <a:r>
                        <a:rPr lang="en-US" sz="1200" b="1" dirty="0" smtClean="0">
                          <a:solidFill>
                            <a:srgbClr val="A61A1A"/>
                          </a:solidFill>
                          <a:latin typeface="Century Gothic" pitchFamily="34" charset="0"/>
                        </a:rPr>
                        <a:t>SIDBI</a:t>
                      </a:r>
                    </a:p>
                    <a:p>
                      <a:pPr marL="0" marR="0" algn="ctr">
                        <a:spcBef>
                          <a:spcPts val="0"/>
                        </a:spcBef>
                        <a:spcAft>
                          <a:spcPts val="0"/>
                        </a:spcAft>
                      </a:pPr>
                      <a:r>
                        <a:rPr lang="en-US" sz="1200" b="1" dirty="0" smtClean="0">
                          <a:solidFill>
                            <a:srgbClr val="A61A1A"/>
                          </a:solidFill>
                          <a:latin typeface="Century Gothic" pitchFamily="34" charset="0"/>
                        </a:rPr>
                        <a:t>GOVT</a:t>
                      </a:r>
                      <a:r>
                        <a:rPr lang="en-US" sz="1200" b="1" dirty="0">
                          <a:solidFill>
                            <a:srgbClr val="A61A1A"/>
                          </a:solidFill>
                          <a:latin typeface="Century Gothic" pitchFamily="34" charset="0"/>
                        </a:rPr>
                        <a:t>. OF INDIA</a:t>
                      </a:r>
                      <a:endParaRPr lang="en-US" sz="1200" b="1" dirty="0">
                        <a:solidFill>
                          <a:srgbClr val="A61A1A"/>
                        </a:solidFill>
                        <a:latin typeface="Century Gothic" pitchFamily="34" charset="0"/>
                        <a:ea typeface="Times New Roman"/>
                        <a:cs typeface="Times New Roman"/>
                      </a:endParaRPr>
                    </a:p>
                  </a:txBody>
                  <a:tcPr marL="37863" marR="37863" marT="0" marB="0"/>
                </a:tc>
              </a:tr>
              <a:tr h="845747">
                <a:tc>
                  <a:txBody>
                    <a:bodyPr/>
                    <a:lstStyle/>
                    <a:p>
                      <a:pPr marL="0" marR="0" algn="l">
                        <a:spcBef>
                          <a:spcPts val="0"/>
                        </a:spcBef>
                        <a:spcAft>
                          <a:spcPts val="0"/>
                        </a:spcAft>
                      </a:pPr>
                      <a:endParaRPr lang="en-US" sz="1200" dirty="0" smtClean="0"/>
                    </a:p>
                    <a:p>
                      <a:pPr marL="0" marR="0" algn="l">
                        <a:spcBef>
                          <a:spcPts val="0"/>
                        </a:spcBef>
                        <a:spcAft>
                          <a:spcPts val="0"/>
                        </a:spcAft>
                      </a:pPr>
                      <a:endParaRPr lang="en-US" sz="1200" dirty="0" smtClean="0"/>
                    </a:p>
                    <a:p>
                      <a:pPr marL="0" marR="0" algn="l">
                        <a:spcBef>
                          <a:spcPts val="0"/>
                        </a:spcBef>
                        <a:spcAft>
                          <a:spcPts val="0"/>
                        </a:spcAft>
                      </a:pPr>
                      <a:endParaRPr lang="en-US" sz="1200" dirty="0" smtClean="0"/>
                    </a:p>
                    <a:p>
                      <a:pPr marL="0" marR="0" algn="l">
                        <a:spcBef>
                          <a:spcPts val="0"/>
                        </a:spcBef>
                        <a:spcAft>
                          <a:spcPts val="0"/>
                        </a:spcAft>
                      </a:pPr>
                      <a:endParaRPr lang="en-US" sz="1200" dirty="0">
                        <a:latin typeface="Times New Roman"/>
                        <a:ea typeface="Times New Roman"/>
                        <a:cs typeface="Times New Roman"/>
                      </a:endParaRPr>
                    </a:p>
                  </a:txBody>
                  <a:tcPr marL="37863" marR="37863" marT="0" marB="0" anchor="ctr"/>
                </a:tc>
                <a:tc>
                  <a:txBody>
                    <a:bodyPr/>
                    <a:lstStyle/>
                    <a:p>
                      <a:pPr marL="0" marR="0" algn="ctr">
                        <a:spcBef>
                          <a:spcPts val="0"/>
                        </a:spcBef>
                        <a:spcAft>
                          <a:spcPts val="0"/>
                        </a:spcAft>
                      </a:pPr>
                      <a:r>
                        <a:rPr lang="en-US" sz="1200" b="1" dirty="0">
                          <a:solidFill>
                            <a:srgbClr val="A61A1A"/>
                          </a:solidFill>
                          <a:latin typeface="Century Gothic" pitchFamily="34" charset="0"/>
                        </a:rPr>
                        <a:t>NEPAL</a:t>
                      </a:r>
                      <a:endParaRPr lang="en-US" sz="1200" b="1" dirty="0">
                        <a:solidFill>
                          <a:srgbClr val="A61A1A"/>
                        </a:solidFill>
                        <a:latin typeface="Century Gothic" pitchFamily="34" charset="0"/>
                        <a:ea typeface="Times New Roman"/>
                        <a:cs typeface="Times New Roman"/>
                      </a:endParaRPr>
                    </a:p>
                  </a:txBody>
                  <a:tcPr marL="37863" marR="37863" marT="0" marB="0" anchor="ctr"/>
                </a:tc>
                <a:tc>
                  <a:txBody>
                    <a:bodyPr/>
                    <a:lstStyle/>
                    <a:p>
                      <a:pPr marL="0" marR="0" algn="l">
                        <a:spcBef>
                          <a:spcPts val="0"/>
                        </a:spcBef>
                        <a:spcAft>
                          <a:spcPts val="0"/>
                        </a:spcAft>
                      </a:pPr>
                      <a:r>
                        <a:rPr lang="en-US" sz="1400" dirty="0" smtClean="0"/>
                        <a:t>FEB.2008</a:t>
                      </a:r>
                      <a:endParaRPr lang="en-US" sz="1400" dirty="0">
                        <a:latin typeface="Century Gothic" pitchFamily="34" charset="0"/>
                        <a:ea typeface="Times New Roman"/>
                        <a:cs typeface="Times New Roman"/>
                      </a:endParaRPr>
                    </a:p>
                  </a:txBody>
                  <a:tcPr marL="37863" marR="37863" marT="0" marB="0" anchor="ctr"/>
                </a:tc>
                <a:tc>
                  <a:txBody>
                    <a:bodyPr/>
                    <a:lstStyle/>
                    <a:p>
                      <a:pPr marL="0" marR="0" algn="l">
                        <a:spcBef>
                          <a:spcPts val="0"/>
                        </a:spcBef>
                        <a:spcAft>
                          <a:spcPts val="0"/>
                        </a:spcAft>
                      </a:pPr>
                      <a:r>
                        <a:rPr lang="en-US" sz="1200" dirty="0"/>
                        <a:t>READ NEPAL LIBRARIES</a:t>
                      </a:r>
                      <a:endParaRPr lang="en-US" sz="1200" dirty="0">
                        <a:latin typeface="Century Gothic" pitchFamily="34" charset="0"/>
                        <a:ea typeface="Times New Roman"/>
                        <a:cs typeface="Times New Roman"/>
                      </a:endParaRPr>
                    </a:p>
                  </a:txBody>
                  <a:tcPr marL="37863" marR="37863" marT="0" marB="0" anchor="ctr"/>
                </a:tc>
                <a:tc>
                  <a:txBody>
                    <a:bodyPr/>
                    <a:lstStyle/>
                    <a:p>
                      <a:pPr marL="0" marR="0" algn="ctr">
                        <a:spcBef>
                          <a:spcPts val="0"/>
                        </a:spcBef>
                        <a:spcAft>
                          <a:spcPts val="0"/>
                        </a:spcAft>
                      </a:pPr>
                      <a:endParaRPr lang="en-US" sz="1200" b="1" dirty="0" smtClean="0">
                        <a:solidFill>
                          <a:srgbClr val="A61A1A"/>
                        </a:solidFill>
                        <a:latin typeface="Century Gothic" pitchFamily="34" charset="0"/>
                      </a:endParaRPr>
                    </a:p>
                    <a:p>
                      <a:pPr marL="0" marR="0" algn="ctr">
                        <a:spcBef>
                          <a:spcPts val="0"/>
                        </a:spcBef>
                        <a:spcAft>
                          <a:spcPts val="0"/>
                        </a:spcAft>
                      </a:pPr>
                      <a:r>
                        <a:rPr lang="en-US" sz="1200" b="1" dirty="0" smtClean="0">
                          <a:solidFill>
                            <a:srgbClr val="A61A1A"/>
                          </a:solidFill>
                          <a:latin typeface="Century Gothic" pitchFamily="34" charset="0"/>
                        </a:rPr>
                        <a:t>READ </a:t>
                      </a:r>
                      <a:r>
                        <a:rPr lang="en-US" sz="1200" b="1" dirty="0">
                          <a:solidFill>
                            <a:srgbClr val="A61A1A"/>
                          </a:solidFill>
                          <a:latin typeface="Century Gothic" pitchFamily="34" charset="0"/>
                        </a:rPr>
                        <a:t>GLOBAL</a:t>
                      </a:r>
                      <a:r>
                        <a:rPr lang="en-US" sz="1200" b="1" dirty="0" smtClean="0">
                          <a:solidFill>
                            <a:srgbClr val="A61A1A"/>
                          </a:solidFill>
                          <a:latin typeface="Century Gothic" pitchFamily="34" charset="0"/>
                        </a:rPr>
                        <a:t>,</a:t>
                      </a:r>
                    </a:p>
                    <a:p>
                      <a:pPr marL="0" marR="0" algn="ctr">
                        <a:spcBef>
                          <a:spcPts val="0"/>
                        </a:spcBef>
                        <a:spcAft>
                          <a:spcPts val="0"/>
                        </a:spcAft>
                      </a:pPr>
                      <a:r>
                        <a:rPr lang="en-US" sz="1200" b="1" dirty="0" smtClean="0">
                          <a:solidFill>
                            <a:srgbClr val="A61A1A"/>
                          </a:solidFill>
                          <a:latin typeface="Century Gothic" pitchFamily="34" charset="0"/>
                        </a:rPr>
                        <a:t> </a:t>
                      </a:r>
                      <a:r>
                        <a:rPr lang="en-US" sz="1200" b="1" dirty="0">
                          <a:solidFill>
                            <a:srgbClr val="A61A1A"/>
                          </a:solidFill>
                          <a:latin typeface="Century Gothic" pitchFamily="34" charset="0"/>
                        </a:rPr>
                        <a:t>USA</a:t>
                      </a:r>
                      <a:endParaRPr lang="en-US" sz="1200" b="1" dirty="0">
                        <a:solidFill>
                          <a:srgbClr val="A61A1A"/>
                        </a:solidFill>
                        <a:latin typeface="Century Gothic" pitchFamily="34" charset="0"/>
                        <a:ea typeface="Times New Roman"/>
                        <a:cs typeface="Times New Roman"/>
                      </a:endParaRPr>
                    </a:p>
                  </a:txBody>
                  <a:tcPr marL="37863" marR="37863" marT="0" marB="0"/>
                </a:tc>
              </a:tr>
              <a:tr h="845747">
                <a:tc>
                  <a:txBody>
                    <a:bodyPr/>
                    <a:lstStyle/>
                    <a:p>
                      <a:pPr marL="0" marR="0" algn="l">
                        <a:spcBef>
                          <a:spcPts val="0"/>
                        </a:spcBef>
                        <a:spcAft>
                          <a:spcPts val="0"/>
                        </a:spcAft>
                      </a:pPr>
                      <a:endParaRPr lang="en-US" sz="1200" dirty="0" smtClean="0"/>
                    </a:p>
                    <a:p>
                      <a:pPr marL="0" marR="0" algn="l">
                        <a:spcBef>
                          <a:spcPts val="0"/>
                        </a:spcBef>
                        <a:spcAft>
                          <a:spcPts val="0"/>
                        </a:spcAft>
                      </a:pPr>
                      <a:endParaRPr lang="en-US" sz="1200" dirty="0" smtClean="0"/>
                    </a:p>
                    <a:p>
                      <a:pPr marL="0" marR="0" algn="l">
                        <a:spcBef>
                          <a:spcPts val="0"/>
                        </a:spcBef>
                        <a:spcAft>
                          <a:spcPts val="0"/>
                        </a:spcAft>
                      </a:pPr>
                      <a:endParaRPr lang="en-US" sz="1200" dirty="0" smtClean="0"/>
                    </a:p>
                    <a:p>
                      <a:pPr marL="0" marR="0" algn="l">
                        <a:spcBef>
                          <a:spcPts val="0"/>
                        </a:spcBef>
                        <a:spcAft>
                          <a:spcPts val="0"/>
                        </a:spcAft>
                      </a:pPr>
                      <a:endParaRPr lang="en-US" sz="1200" dirty="0">
                        <a:latin typeface="Times New Roman"/>
                        <a:ea typeface="Times New Roman"/>
                        <a:cs typeface="Times New Roman"/>
                      </a:endParaRPr>
                    </a:p>
                  </a:txBody>
                  <a:tcPr marL="37863" marR="37863" marT="0" marB="0" anchor="ctr"/>
                </a:tc>
                <a:tc>
                  <a:txBody>
                    <a:bodyPr/>
                    <a:lstStyle/>
                    <a:p>
                      <a:pPr marL="0" marR="0" algn="ctr">
                        <a:spcBef>
                          <a:spcPts val="0"/>
                        </a:spcBef>
                        <a:spcAft>
                          <a:spcPts val="0"/>
                        </a:spcAft>
                      </a:pPr>
                      <a:r>
                        <a:rPr lang="en-US" sz="1200" b="1" dirty="0" smtClean="0">
                          <a:solidFill>
                            <a:srgbClr val="A61A1A"/>
                          </a:solidFill>
                          <a:latin typeface="Century Gothic" pitchFamily="34" charset="0"/>
                        </a:rPr>
                        <a:t>AMERICA</a:t>
                      </a:r>
                      <a:endParaRPr lang="en-US" sz="1200" b="1" dirty="0">
                        <a:solidFill>
                          <a:srgbClr val="A61A1A"/>
                        </a:solidFill>
                        <a:latin typeface="Century Gothic" pitchFamily="34" charset="0"/>
                        <a:ea typeface="Times New Roman"/>
                        <a:cs typeface="Times New Roman"/>
                      </a:endParaRPr>
                    </a:p>
                  </a:txBody>
                  <a:tcPr marL="37863" marR="37863" marT="0" marB="0" anchor="ctr"/>
                </a:tc>
                <a:tc>
                  <a:txBody>
                    <a:bodyPr/>
                    <a:lstStyle/>
                    <a:p>
                      <a:pPr marL="0" marR="0" algn="l">
                        <a:spcBef>
                          <a:spcPts val="0"/>
                        </a:spcBef>
                        <a:spcAft>
                          <a:spcPts val="0"/>
                        </a:spcAft>
                      </a:pPr>
                      <a:r>
                        <a:rPr lang="en-US" sz="1400" dirty="0" smtClean="0"/>
                        <a:t>JUNE 2010</a:t>
                      </a:r>
                      <a:endParaRPr lang="en-US" sz="1400" dirty="0">
                        <a:latin typeface="Century Gothic" pitchFamily="34" charset="0"/>
                        <a:ea typeface="Times New Roman"/>
                        <a:cs typeface="Times New Roman"/>
                      </a:endParaRPr>
                    </a:p>
                  </a:txBody>
                  <a:tcPr marL="37863" marR="37863" marT="0" marB="0" anchor="ctr"/>
                </a:tc>
                <a:tc>
                  <a:txBody>
                    <a:bodyPr/>
                    <a:lstStyle/>
                    <a:p>
                      <a:pPr marL="0" marR="0" algn="l">
                        <a:spcBef>
                          <a:spcPts val="0"/>
                        </a:spcBef>
                        <a:spcAft>
                          <a:spcPts val="0"/>
                        </a:spcAft>
                      </a:pPr>
                      <a:r>
                        <a:rPr lang="en-US" sz="1200" dirty="0" smtClean="0"/>
                        <a:t>UNITED</a:t>
                      </a:r>
                      <a:r>
                        <a:rPr lang="en-US" sz="1200" baseline="0" dirty="0" smtClean="0"/>
                        <a:t> NATIONS  </a:t>
                      </a:r>
                    </a:p>
                    <a:p>
                      <a:pPr marL="0" marR="0" algn="l">
                        <a:spcBef>
                          <a:spcPts val="0"/>
                        </a:spcBef>
                        <a:spcAft>
                          <a:spcPts val="0"/>
                        </a:spcAft>
                      </a:pPr>
                      <a:r>
                        <a:rPr lang="en-US" sz="1200" baseline="0" dirty="0" smtClean="0"/>
                        <a:t>SPECIAL CONSULTATIVE STATUS</a:t>
                      </a:r>
                      <a:endParaRPr lang="en-US" sz="1200" dirty="0">
                        <a:latin typeface="Century Gothic" pitchFamily="34" charset="0"/>
                        <a:ea typeface="Times New Roman"/>
                        <a:cs typeface="Times New Roman"/>
                      </a:endParaRPr>
                    </a:p>
                  </a:txBody>
                  <a:tcPr marL="37863" marR="37863" marT="0" marB="0" anchor="ctr"/>
                </a:tc>
                <a:tc>
                  <a:txBody>
                    <a:bodyPr/>
                    <a:lstStyle/>
                    <a:p>
                      <a:pPr marL="0" marR="0" algn="ctr">
                        <a:spcBef>
                          <a:spcPts val="0"/>
                        </a:spcBef>
                        <a:spcAft>
                          <a:spcPts val="0"/>
                        </a:spcAft>
                      </a:pPr>
                      <a:endParaRPr lang="en-US" sz="1200" b="1" dirty="0" smtClean="0">
                        <a:solidFill>
                          <a:srgbClr val="A61A1A"/>
                        </a:solidFill>
                        <a:latin typeface="Century Gothic" pitchFamily="34" charset="0"/>
                      </a:endParaRPr>
                    </a:p>
                    <a:p>
                      <a:pPr marL="0" marR="0" algn="ctr">
                        <a:spcBef>
                          <a:spcPts val="0"/>
                        </a:spcBef>
                        <a:spcAft>
                          <a:spcPts val="0"/>
                        </a:spcAft>
                      </a:pPr>
                      <a:endParaRPr lang="en-US" sz="1200" b="1" dirty="0" smtClean="0">
                        <a:solidFill>
                          <a:srgbClr val="A61A1A"/>
                        </a:solidFill>
                        <a:latin typeface="Century Gothic" pitchFamily="34" charset="0"/>
                      </a:endParaRPr>
                    </a:p>
                    <a:p>
                      <a:pPr marL="0" marR="0" algn="ctr">
                        <a:spcBef>
                          <a:spcPts val="0"/>
                        </a:spcBef>
                        <a:spcAft>
                          <a:spcPts val="0"/>
                        </a:spcAft>
                      </a:pPr>
                      <a:r>
                        <a:rPr lang="en-US" sz="1200" b="1" dirty="0" smtClean="0">
                          <a:solidFill>
                            <a:srgbClr val="A61A1A"/>
                          </a:solidFill>
                          <a:latin typeface="Century Gothic" pitchFamily="34" charset="0"/>
                        </a:rPr>
                        <a:t>VSSU - INDIA</a:t>
                      </a:r>
                      <a:endParaRPr lang="en-US" sz="1200" b="1" dirty="0">
                        <a:solidFill>
                          <a:srgbClr val="A61A1A"/>
                        </a:solidFill>
                        <a:latin typeface="Century Gothic" pitchFamily="34" charset="0"/>
                        <a:ea typeface="Times New Roman"/>
                        <a:cs typeface="Times New Roman"/>
                      </a:endParaRPr>
                    </a:p>
                  </a:txBody>
                  <a:tcPr marL="37863" marR="37863" marT="0" marB="0"/>
                </a:tc>
              </a:tr>
              <a:tr h="845747">
                <a:tc>
                  <a:txBody>
                    <a:bodyPr/>
                    <a:lstStyle/>
                    <a:p>
                      <a:pPr marL="0" marR="0" algn="l">
                        <a:spcBef>
                          <a:spcPts val="0"/>
                        </a:spcBef>
                        <a:spcAft>
                          <a:spcPts val="0"/>
                        </a:spcAft>
                      </a:pPr>
                      <a:endParaRPr lang="en-US" sz="1200" dirty="0" smtClean="0"/>
                    </a:p>
                    <a:p>
                      <a:pPr marL="0" marR="0" algn="l">
                        <a:spcBef>
                          <a:spcPts val="0"/>
                        </a:spcBef>
                        <a:spcAft>
                          <a:spcPts val="0"/>
                        </a:spcAft>
                      </a:pPr>
                      <a:endParaRPr lang="en-US" sz="1200" dirty="0" smtClean="0"/>
                    </a:p>
                    <a:p>
                      <a:pPr marL="0" marR="0" algn="l">
                        <a:spcBef>
                          <a:spcPts val="0"/>
                        </a:spcBef>
                        <a:spcAft>
                          <a:spcPts val="0"/>
                        </a:spcAft>
                      </a:pPr>
                      <a:endParaRPr lang="en-US" sz="1200" dirty="0" smtClean="0"/>
                    </a:p>
                    <a:p>
                      <a:pPr marL="0" marR="0" algn="l">
                        <a:spcBef>
                          <a:spcPts val="0"/>
                        </a:spcBef>
                        <a:spcAft>
                          <a:spcPts val="0"/>
                        </a:spcAft>
                      </a:pPr>
                      <a:endParaRPr lang="en-US" sz="1200" dirty="0">
                        <a:latin typeface="Times New Roman"/>
                        <a:ea typeface="Times New Roman"/>
                        <a:cs typeface="Times New Roman"/>
                      </a:endParaRPr>
                    </a:p>
                  </a:txBody>
                  <a:tcPr marL="37863" marR="37863" marT="0" marB="0" anchor="ctr"/>
                </a:tc>
                <a:tc>
                  <a:txBody>
                    <a:bodyPr/>
                    <a:lstStyle/>
                    <a:p>
                      <a:pPr marL="0" marR="0" algn="ctr">
                        <a:spcBef>
                          <a:spcPts val="0"/>
                        </a:spcBef>
                        <a:spcAft>
                          <a:spcPts val="0"/>
                        </a:spcAft>
                      </a:pPr>
                      <a:r>
                        <a:rPr lang="en-US" sz="1200" b="1" dirty="0" smtClean="0">
                          <a:solidFill>
                            <a:srgbClr val="A61A1A"/>
                          </a:solidFill>
                          <a:latin typeface="Century Gothic" pitchFamily="34" charset="0"/>
                        </a:rPr>
                        <a:t>AMERICA</a:t>
                      </a:r>
                      <a:endParaRPr lang="en-US" sz="1200" b="1" dirty="0">
                        <a:solidFill>
                          <a:srgbClr val="A61A1A"/>
                        </a:solidFill>
                        <a:latin typeface="Century Gothic" pitchFamily="34" charset="0"/>
                        <a:ea typeface="Times New Roman"/>
                        <a:cs typeface="Times New Roman"/>
                      </a:endParaRPr>
                    </a:p>
                  </a:txBody>
                  <a:tcPr marL="37863" marR="37863" marT="0" marB="0" anchor="ctr"/>
                </a:tc>
                <a:tc>
                  <a:txBody>
                    <a:bodyPr/>
                    <a:lstStyle/>
                    <a:p>
                      <a:pPr marL="0" marR="0" algn="l">
                        <a:spcBef>
                          <a:spcPts val="0"/>
                        </a:spcBef>
                        <a:spcAft>
                          <a:spcPts val="0"/>
                        </a:spcAft>
                      </a:pPr>
                      <a:r>
                        <a:rPr lang="en-US" sz="1400" dirty="0" smtClean="0"/>
                        <a:t>FEB 2011</a:t>
                      </a:r>
                      <a:endParaRPr lang="en-US" sz="1400" dirty="0">
                        <a:latin typeface="Century Gothic" pitchFamily="34" charset="0"/>
                        <a:ea typeface="Times New Roman"/>
                        <a:cs typeface="Times New Roman"/>
                      </a:endParaRPr>
                    </a:p>
                  </a:txBody>
                  <a:tcPr marL="37863" marR="37863"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UNITED NATIONS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SPECIAL CONSULTATIVE STATUS</a:t>
                      </a:r>
                      <a:endParaRPr lang="en-US" sz="1200" dirty="0" smtClean="0"/>
                    </a:p>
                    <a:p>
                      <a:pPr marL="0" marR="0" algn="l">
                        <a:spcBef>
                          <a:spcPts val="0"/>
                        </a:spcBef>
                        <a:spcAft>
                          <a:spcPts val="0"/>
                        </a:spcAft>
                      </a:pPr>
                      <a:endParaRPr lang="en-US" sz="1200" dirty="0">
                        <a:latin typeface="Century Gothic" pitchFamily="34" charset="0"/>
                        <a:ea typeface="Times New Roman"/>
                        <a:cs typeface="Times New Roman"/>
                      </a:endParaRPr>
                    </a:p>
                  </a:txBody>
                  <a:tcPr marL="37863" marR="37863" marT="0" marB="0" anchor="ctr"/>
                </a:tc>
                <a:tc>
                  <a:txBody>
                    <a:bodyPr/>
                    <a:lstStyle/>
                    <a:p>
                      <a:pPr marL="0" marR="0" algn="ctr">
                        <a:spcBef>
                          <a:spcPts val="0"/>
                        </a:spcBef>
                        <a:spcAft>
                          <a:spcPts val="0"/>
                        </a:spcAft>
                      </a:pPr>
                      <a:endParaRPr lang="en-US" sz="1200" b="1" dirty="0" smtClean="0">
                        <a:solidFill>
                          <a:srgbClr val="A61A1A"/>
                        </a:solidFill>
                        <a:latin typeface="Century Gothic" pitchFamily="34" charset="0"/>
                      </a:endParaRPr>
                    </a:p>
                    <a:p>
                      <a:pPr marL="0" marR="0" algn="ctr">
                        <a:spcBef>
                          <a:spcPts val="0"/>
                        </a:spcBef>
                        <a:spcAft>
                          <a:spcPts val="0"/>
                        </a:spcAft>
                      </a:pPr>
                      <a:endParaRPr lang="en-US" sz="1200" b="1" dirty="0" smtClean="0">
                        <a:solidFill>
                          <a:srgbClr val="A61A1A"/>
                        </a:solidFill>
                        <a:latin typeface="Century Gothic" pitchFamily="34" charset="0"/>
                      </a:endParaRPr>
                    </a:p>
                    <a:p>
                      <a:pPr marL="0" marR="0" algn="ctr">
                        <a:spcBef>
                          <a:spcPts val="0"/>
                        </a:spcBef>
                        <a:spcAft>
                          <a:spcPts val="0"/>
                        </a:spcAft>
                      </a:pPr>
                      <a:r>
                        <a:rPr lang="en-US" sz="1200" b="1" dirty="0" smtClean="0">
                          <a:solidFill>
                            <a:srgbClr val="A61A1A"/>
                          </a:solidFill>
                          <a:latin typeface="Century Gothic" pitchFamily="34" charset="0"/>
                        </a:rPr>
                        <a:t>VSSU-INDIA</a:t>
                      </a:r>
                      <a:endParaRPr lang="en-US" sz="1200" b="1" dirty="0">
                        <a:solidFill>
                          <a:srgbClr val="A61A1A"/>
                        </a:solidFill>
                        <a:latin typeface="Century Gothic" pitchFamily="34" charset="0"/>
                        <a:ea typeface="Times New Roman"/>
                        <a:cs typeface="Times New Roman"/>
                      </a:endParaRPr>
                    </a:p>
                  </a:txBody>
                  <a:tcPr marL="37863" marR="37863" marT="0" marB="0"/>
                </a:tc>
              </a:tr>
              <a:tr h="567506">
                <a:tc>
                  <a:txBody>
                    <a:bodyPr/>
                    <a:lstStyle/>
                    <a:p>
                      <a:pPr marL="0" marR="0" algn="l">
                        <a:spcBef>
                          <a:spcPts val="0"/>
                        </a:spcBef>
                        <a:spcAft>
                          <a:spcPts val="0"/>
                        </a:spcAft>
                      </a:pPr>
                      <a:endParaRPr lang="en-US" sz="1200" dirty="0">
                        <a:latin typeface="Times New Roman"/>
                        <a:ea typeface="Times New Roman"/>
                        <a:cs typeface="Times New Roman"/>
                      </a:endParaRPr>
                    </a:p>
                  </a:txBody>
                  <a:tcPr marL="37863" marR="37863" marT="0" marB="0" anchor="ctr"/>
                </a:tc>
                <a:tc>
                  <a:txBody>
                    <a:bodyPr/>
                    <a:lstStyle/>
                    <a:p>
                      <a:pPr marL="0" marR="0" algn="ctr">
                        <a:spcBef>
                          <a:spcPts val="0"/>
                        </a:spcBef>
                        <a:spcAft>
                          <a:spcPts val="0"/>
                        </a:spcAft>
                      </a:pPr>
                      <a:r>
                        <a:rPr lang="en-US" sz="1200" b="1" dirty="0" smtClean="0">
                          <a:solidFill>
                            <a:srgbClr val="A61A1A"/>
                          </a:solidFill>
                          <a:latin typeface="Century Gothic" pitchFamily="34" charset="0"/>
                          <a:ea typeface="Times New Roman"/>
                          <a:cs typeface="Times New Roman"/>
                        </a:rPr>
                        <a:t>  AMERICA</a:t>
                      </a:r>
                      <a:endParaRPr lang="en-US" sz="1200" b="1" dirty="0">
                        <a:solidFill>
                          <a:srgbClr val="A61A1A"/>
                        </a:solidFill>
                        <a:latin typeface="Century Gothic" pitchFamily="34" charset="0"/>
                        <a:ea typeface="Times New Roman"/>
                        <a:cs typeface="Times New Roman"/>
                      </a:endParaRPr>
                    </a:p>
                  </a:txBody>
                  <a:tcPr marL="37863" marR="37863" marT="0" marB="0" anchor="ctr"/>
                </a:tc>
                <a:tc>
                  <a:txBody>
                    <a:bodyPr/>
                    <a:lstStyle/>
                    <a:p>
                      <a:pPr marL="0" marR="0" algn="l">
                        <a:spcBef>
                          <a:spcPts val="0"/>
                        </a:spcBef>
                        <a:spcAft>
                          <a:spcPts val="0"/>
                        </a:spcAft>
                      </a:pPr>
                      <a:r>
                        <a:rPr lang="en-US" sz="1200" dirty="0" smtClean="0">
                          <a:latin typeface="Times New Roman"/>
                          <a:ea typeface="Times New Roman"/>
                          <a:cs typeface="Times New Roman"/>
                        </a:rPr>
                        <a:t> AUG</a:t>
                      </a:r>
                      <a:r>
                        <a:rPr lang="en-US" sz="1200" baseline="0" dirty="0" smtClean="0">
                          <a:latin typeface="Times New Roman"/>
                          <a:ea typeface="Times New Roman"/>
                          <a:cs typeface="Times New Roman"/>
                        </a:rPr>
                        <a:t> </a:t>
                      </a:r>
                      <a:r>
                        <a:rPr lang="en-US" sz="1200" dirty="0" smtClean="0">
                          <a:latin typeface="Times New Roman"/>
                          <a:ea typeface="Times New Roman"/>
                          <a:cs typeface="Times New Roman"/>
                        </a:rPr>
                        <a:t> 2013</a:t>
                      </a:r>
                      <a:endParaRPr lang="en-US" sz="1200" dirty="0">
                        <a:latin typeface="Times New Roman"/>
                        <a:ea typeface="Times New Roman"/>
                        <a:cs typeface="Times New Roman"/>
                      </a:endParaRPr>
                    </a:p>
                  </a:txBody>
                  <a:tcPr marL="37863" marR="37863" marT="0" marB="0" anchor="ctr"/>
                </a:tc>
                <a:tc>
                  <a:txBody>
                    <a:bodyPr/>
                    <a:lstStyle/>
                    <a:p>
                      <a:pPr marL="0" marR="0" algn="l">
                        <a:spcBef>
                          <a:spcPts val="0"/>
                        </a:spcBef>
                        <a:spcAft>
                          <a:spcPts val="0"/>
                        </a:spcAft>
                      </a:pPr>
                      <a:r>
                        <a:rPr lang="en-US" sz="1000" dirty="0" smtClean="0">
                          <a:latin typeface="Times New Roman"/>
                          <a:ea typeface="Times New Roman"/>
                          <a:cs typeface="Times New Roman"/>
                        </a:rPr>
                        <a:t>UNIVERSITY &amp; COLLEGE PRESENTATION</a:t>
                      </a:r>
                      <a:endParaRPr lang="en-US" sz="1000" dirty="0">
                        <a:latin typeface="Times New Roman"/>
                        <a:ea typeface="Times New Roman"/>
                        <a:cs typeface="Times New Roman"/>
                      </a:endParaRPr>
                    </a:p>
                  </a:txBody>
                  <a:tcPr marL="37863" marR="37863" marT="0" marB="0" anchor="ctr"/>
                </a:tc>
                <a:tc>
                  <a:txBody>
                    <a:bodyPr/>
                    <a:lstStyle/>
                    <a:p>
                      <a:pPr marL="0" marR="0" algn="ctr">
                        <a:spcBef>
                          <a:spcPts val="0"/>
                        </a:spcBef>
                        <a:spcAft>
                          <a:spcPts val="0"/>
                        </a:spcAft>
                      </a:pPr>
                      <a:r>
                        <a:rPr lang="en-US" sz="1200" b="1" dirty="0" smtClean="0">
                          <a:solidFill>
                            <a:srgbClr val="A61A1A"/>
                          </a:solidFill>
                          <a:latin typeface="Century Gothic" pitchFamily="34" charset="0"/>
                          <a:ea typeface="Times New Roman"/>
                          <a:cs typeface="Times New Roman"/>
                        </a:rPr>
                        <a:t>University , College </a:t>
                      </a:r>
                    </a:p>
                    <a:p>
                      <a:pPr marL="0" marR="0" algn="ctr">
                        <a:spcBef>
                          <a:spcPts val="0"/>
                        </a:spcBef>
                        <a:spcAft>
                          <a:spcPts val="0"/>
                        </a:spcAft>
                      </a:pPr>
                      <a:r>
                        <a:rPr lang="en-US" sz="1200" b="1" dirty="0" smtClean="0">
                          <a:solidFill>
                            <a:srgbClr val="A61A1A"/>
                          </a:solidFill>
                          <a:latin typeface="Century Gothic" pitchFamily="34" charset="0"/>
                          <a:ea typeface="Times New Roman"/>
                          <a:cs typeface="Times New Roman"/>
                        </a:rPr>
                        <a:t>&amp; The Boston pledge</a:t>
                      </a:r>
                    </a:p>
                    <a:p>
                      <a:pPr marL="0" marR="0" algn="ctr">
                        <a:spcBef>
                          <a:spcPts val="0"/>
                        </a:spcBef>
                        <a:spcAft>
                          <a:spcPts val="0"/>
                        </a:spcAft>
                      </a:pPr>
                      <a:endParaRPr lang="en-US" sz="1200" b="1" dirty="0">
                        <a:solidFill>
                          <a:srgbClr val="A61A1A"/>
                        </a:solidFill>
                        <a:latin typeface="Century Gothic" pitchFamily="34" charset="0"/>
                        <a:ea typeface="Times New Roman"/>
                        <a:cs typeface="Times New Roman"/>
                      </a:endParaRPr>
                    </a:p>
                  </a:txBody>
                  <a:tcPr marL="37863" marR="37863" marT="0" marB="0"/>
                </a:tc>
              </a:tr>
            </a:tbl>
          </a:graphicData>
        </a:graphic>
      </p:graphicFrame>
      <p:pic>
        <p:nvPicPr>
          <p:cNvPr id="6" name="Picture 5" descr="F:\Sir\ECOSOC of 2011\DSC06192.JPG"/>
          <p:cNvPicPr/>
          <p:nvPr/>
        </p:nvPicPr>
        <p:blipFill>
          <a:blip r:embed="rId2" cstate="print"/>
          <a:srcRect/>
          <a:stretch>
            <a:fillRect/>
          </a:stretch>
        </p:blipFill>
        <p:spPr bwMode="auto">
          <a:xfrm>
            <a:off x="152400" y="5357826"/>
            <a:ext cx="990576" cy="642942"/>
          </a:xfrm>
          <a:prstGeom prst="rect">
            <a:avLst/>
          </a:prstGeom>
          <a:ln>
            <a:noFill/>
          </a:ln>
          <a:effectLst>
            <a:outerShdw blurRad="292100" dist="139700" dir="2700000" algn="tl" rotWithShape="0">
              <a:srgbClr val="333333">
                <a:alpha val="65000"/>
              </a:srgbClr>
            </a:outerShdw>
          </a:effectLst>
        </p:spPr>
      </p:pic>
      <p:pic>
        <p:nvPicPr>
          <p:cNvPr id="7" name="Picture 6"/>
          <p:cNvPicPr/>
          <p:nvPr/>
        </p:nvPicPr>
        <p:blipFill>
          <a:blip r:embed="rId3" cstate="print"/>
          <a:srcRect t="8553"/>
          <a:stretch>
            <a:fillRect/>
          </a:stretch>
        </p:blipFill>
        <p:spPr bwMode="auto">
          <a:xfrm>
            <a:off x="152400" y="3733800"/>
            <a:ext cx="990600" cy="762000"/>
          </a:xfrm>
          <a:prstGeom prst="rect">
            <a:avLst/>
          </a:prstGeom>
          <a:ln>
            <a:noFill/>
          </a:ln>
          <a:effectLst>
            <a:outerShdw blurRad="292100" dist="139700" dir="2700000" algn="tl" rotWithShape="0">
              <a:srgbClr val="333333">
                <a:alpha val="65000"/>
              </a:srgbClr>
            </a:outerShdw>
          </a:effectLst>
        </p:spPr>
      </p:pic>
      <p:pic>
        <p:nvPicPr>
          <p:cNvPr id="8" name="Picture 7" descr="F:\Documents\Vssu Documents\INVITITION AND EXPOSURER\Ashoka Head Office, Washington, USA.jpg"/>
          <p:cNvPicPr/>
          <p:nvPr/>
        </p:nvPicPr>
        <p:blipFill>
          <a:blip r:embed="rId4" cstate="print"/>
          <a:srcRect l="10108" b="3092"/>
          <a:stretch>
            <a:fillRect/>
          </a:stretch>
        </p:blipFill>
        <p:spPr bwMode="auto">
          <a:xfrm>
            <a:off x="152400" y="4572000"/>
            <a:ext cx="990576" cy="571512"/>
          </a:xfrm>
          <a:prstGeom prst="rect">
            <a:avLst/>
          </a:prstGeom>
          <a:ln>
            <a:noFill/>
          </a:ln>
          <a:effectLst>
            <a:outerShdw blurRad="292100" dist="139700" dir="2700000" algn="tl" rotWithShape="0">
              <a:srgbClr val="333333">
                <a:alpha val="65000"/>
              </a:srgbClr>
            </a:outerShdw>
          </a:effectLst>
        </p:spPr>
      </p:pic>
      <p:pic>
        <p:nvPicPr>
          <p:cNvPr id="9" name="Picture 8" descr="IMG_2023"/>
          <p:cNvPicPr/>
          <p:nvPr/>
        </p:nvPicPr>
        <p:blipFill>
          <a:blip r:embed="rId5" cstate="print"/>
          <a:srcRect b="8909"/>
          <a:stretch>
            <a:fillRect/>
          </a:stretch>
        </p:blipFill>
        <p:spPr bwMode="auto">
          <a:xfrm>
            <a:off x="152400" y="2209800"/>
            <a:ext cx="990600" cy="685800"/>
          </a:xfrm>
          <a:prstGeom prst="rect">
            <a:avLst/>
          </a:prstGeom>
          <a:ln>
            <a:noFill/>
          </a:ln>
          <a:effectLst>
            <a:outerShdw blurRad="292100" dist="139700" dir="2700000" algn="tl" rotWithShape="0">
              <a:srgbClr val="333333">
                <a:alpha val="65000"/>
              </a:srgbClr>
            </a:outerShdw>
          </a:effectLst>
        </p:spPr>
      </p:pic>
      <p:pic>
        <p:nvPicPr>
          <p:cNvPr id="10" name="Picture 9"/>
          <p:cNvPicPr/>
          <p:nvPr/>
        </p:nvPicPr>
        <p:blipFill>
          <a:blip r:embed="rId6" cstate="print">
            <a:lum bright="-12000" contrast="40000"/>
          </a:blip>
          <a:srcRect t="17337" b="25580"/>
          <a:stretch>
            <a:fillRect/>
          </a:stretch>
        </p:blipFill>
        <p:spPr bwMode="auto">
          <a:xfrm>
            <a:off x="152400" y="1447800"/>
            <a:ext cx="914400" cy="685800"/>
          </a:xfrm>
          <a:prstGeom prst="rect">
            <a:avLst/>
          </a:prstGeom>
          <a:ln>
            <a:noFill/>
          </a:ln>
          <a:effectLst>
            <a:outerShdw blurRad="292100" dist="139700" dir="2700000" algn="tl" rotWithShape="0">
              <a:srgbClr val="333333">
                <a:alpha val="65000"/>
              </a:srgbClr>
            </a:outerShdw>
          </a:effectLst>
        </p:spPr>
      </p:pic>
      <p:pic>
        <p:nvPicPr>
          <p:cNvPr id="11" name="Picture 7" descr="F:\Our Founder\Mr. Aminul Alam, Executive Director, BRAC, Bangladesh.jpg"/>
          <p:cNvPicPr>
            <a:picLocks noChangeAspect="1" noChangeArrowheads="1"/>
          </p:cNvPicPr>
          <p:nvPr/>
        </p:nvPicPr>
        <p:blipFill>
          <a:blip r:embed="rId7" cstate="print"/>
          <a:srcRect/>
          <a:stretch>
            <a:fillRect/>
          </a:stretch>
        </p:blipFill>
        <p:spPr bwMode="auto">
          <a:xfrm>
            <a:off x="152400" y="609599"/>
            <a:ext cx="919138" cy="6893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itle 1"/>
          <p:cNvSpPr>
            <a:spLocks noGrp="1"/>
          </p:cNvSpPr>
          <p:nvPr>
            <p:ph type="title"/>
          </p:nvPr>
        </p:nvSpPr>
        <p:spPr>
          <a:xfrm>
            <a:off x="0" y="0"/>
            <a:ext cx="9144000" cy="381000"/>
          </a:xfrm>
        </p:spPr>
        <p:txBody>
          <a:bodyPr>
            <a:normAutofit fontScale="90000"/>
          </a:bodyPr>
          <a:lstStyle/>
          <a:p>
            <a:pPr algn="ctr"/>
            <a:r>
              <a:rPr lang="en-US" sz="3200" b="1" dirty="0" smtClean="0">
                <a:solidFill>
                  <a:srgbClr val="A61A1A"/>
                </a:solidFill>
              </a:rPr>
              <a:t>Exposure &amp; Invitations From Abroad</a:t>
            </a:r>
            <a:endParaRPr lang="en-US" sz="3200" b="1" dirty="0">
              <a:solidFill>
                <a:srgbClr val="A61A1A"/>
              </a:solidFill>
            </a:endParaRPr>
          </a:p>
        </p:txBody>
      </p:sp>
      <p:pic>
        <p:nvPicPr>
          <p:cNvPr id="14" name="Picture 13" descr="F:\Documents\Vssu Documents\INVITITION AND EXPOSURER\THAILAND PROG,FEB-2007.jpg"/>
          <p:cNvPicPr/>
          <p:nvPr/>
        </p:nvPicPr>
        <p:blipFill>
          <a:blip r:embed="rId8" cstate="print"/>
          <a:srcRect/>
          <a:stretch>
            <a:fillRect/>
          </a:stretch>
        </p:blipFill>
        <p:spPr bwMode="auto">
          <a:xfrm>
            <a:off x="152400" y="2971800"/>
            <a:ext cx="990600" cy="685800"/>
          </a:xfrm>
          <a:prstGeom prst="rect">
            <a:avLst/>
          </a:prstGeom>
          <a:ln>
            <a:noFill/>
          </a:ln>
          <a:effectLst>
            <a:outerShdw blurRad="292100" dist="139700" dir="2700000" algn="tl" rotWithShape="0">
              <a:srgbClr val="333333">
                <a:alpha val="65000"/>
              </a:srgbClr>
            </a:outerShdw>
          </a:effectLst>
        </p:spPr>
      </p:pic>
      <p:pic>
        <p:nvPicPr>
          <p:cNvPr id="13" name="Picture 2"/>
          <p:cNvPicPr>
            <a:picLocks noChangeAspect="1" noChangeArrowheads="1"/>
          </p:cNvPicPr>
          <p:nvPr/>
        </p:nvPicPr>
        <p:blipFill>
          <a:blip r:embed="rId9" cstate="print"/>
          <a:srcRect/>
          <a:stretch>
            <a:fillRect/>
          </a:stretch>
        </p:blipFill>
        <p:spPr bwMode="auto">
          <a:xfrm>
            <a:off x="142844" y="6143644"/>
            <a:ext cx="1000132" cy="7143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8794" y="214291"/>
            <a:ext cx="7215206" cy="5293757"/>
          </a:xfrm>
          <a:prstGeom prst="rect">
            <a:avLst/>
          </a:prstGeom>
          <a:noFill/>
        </p:spPr>
        <p:txBody>
          <a:bodyPr wrap="square" rtlCol="0">
            <a:spAutoFit/>
          </a:bodyPr>
          <a:lstStyle/>
          <a:p>
            <a:r>
              <a:rPr lang="en-US" sz="1600" b="1" dirty="0" smtClean="0">
                <a:solidFill>
                  <a:srgbClr val="0070C0"/>
                </a:solidFill>
                <a:latin typeface="Century Gothic" pitchFamily="34" charset="0"/>
              </a:rPr>
              <a:t>Opportunity to lectures   at  following </a:t>
            </a:r>
            <a:r>
              <a:rPr lang="en-US" sz="1600" b="1" dirty="0" smtClean="0">
                <a:solidFill>
                  <a:srgbClr val="A61A1A"/>
                </a:solidFill>
                <a:latin typeface="Century Gothic" pitchFamily="34" charset="0"/>
              </a:rPr>
              <a:t>Universities &amp; colleges </a:t>
            </a:r>
          </a:p>
          <a:p>
            <a:r>
              <a:rPr lang="en-US" sz="1600" b="1" dirty="0" smtClean="0">
                <a:solidFill>
                  <a:srgbClr val="0070C0"/>
                </a:solidFill>
                <a:latin typeface="Century Gothic" pitchFamily="34" charset="0"/>
              </a:rPr>
              <a:t>U S A From 29</a:t>
            </a:r>
            <a:r>
              <a:rPr lang="en-US" sz="1600" b="1" baseline="30000" dirty="0" smtClean="0">
                <a:solidFill>
                  <a:srgbClr val="0070C0"/>
                </a:solidFill>
                <a:latin typeface="Century Gothic" pitchFamily="34" charset="0"/>
              </a:rPr>
              <a:t>th</a:t>
            </a:r>
            <a:r>
              <a:rPr lang="en-US" sz="1600" b="1" dirty="0" smtClean="0">
                <a:solidFill>
                  <a:srgbClr val="0070C0"/>
                </a:solidFill>
                <a:latin typeface="Century Gothic" pitchFamily="34" charset="0"/>
              </a:rPr>
              <a:t> August  to 17</a:t>
            </a:r>
            <a:r>
              <a:rPr lang="en-US" sz="1600" b="1" baseline="30000" dirty="0" smtClean="0">
                <a:solidFill>
                  <a:srgbClr val="0070C0"/>
                </a:solidFill>
                <a:latin typeface="Century Gothic" pitchFamily="34" charset="0"/>
              </a:rPr>
              <a:t>th</a:t>
            </a:r>
            <a:r>
              <a:rPr lang="en-US" sz="1600" b="1" dirty="0" smtClean="0">
                <a:solidFill>
                  <a:srgbClr val="0070C0"/>
                </a:solidFill>
                <a:latin typeface="Century Gothic" pitchFamily="34" charset="0"/>
              </a:rPr>
              <a:t> September 2013</a:t>
            </a:r>
          </a:p>
          <a:p>
            <a:pPr algn="ctr"/>
            <a:r>
              <a:rPr lang="en-US" b="1" dirty="0" smtClean="0">
                <a:solidFill>
                  <a:srgbClr val="00B050"/>
                </a:solidFill>
                <a:latin typeface="Century Gothic" pitchFamily="34" charset="0"/>
              </a:rPr>
              <a:t> </a:t>
            </a:r>
            <a:endParaRPr lang="en-US" sz="1600" b="1" dirty="0" smtClean="0">
              <a:solidFill>
                <a:srgbClr val="0070C0"/>
              </a:solidFill>
              <a:latin typeface="Century Gothic" pitchFamily="34" charset="0"/>
            </a:endParaRPr>
          </a:p>
          <a:p>
            <a:r>
              <a:rPr lang="en-US" sz="1600" b="1" dirty="0" smtClean="0">
                <a:solidFill>
                  <a:srgbClr val="0070C0"/>
                </a:solidFill>
                <a:latin typeface="Century Gothic" pitchFamily="34" charset="0"/>
              </a:rPr>
              <a:t>Terra Haute – Indiana State                               1</a:t>
            </a:r>
            <a:r>
              <a:rPr lang="en-US" sz="1600" b="1" baseline="30000" dirty="0" smtClean="0">
                <a:solidFill>
                  <a:srgbClr val="0070C0"/>
                </a:solidFill>
                <a:latin typeface="Century Gothic" pitchFamily="34" charset="0"/>
              </a:rPr>
              <a:t>st</a:t>
            </a:r>
            <a:r>
              <a:rPr lang="en-US" sz="1600" b="1" dirty="0" smtClean="0">
                <a:solidFill>
                  <a:srgbClr val="0070C0"/>
                </a:solidFill>
                <a:latin typeface="Century Gothic" pitchFamily="34" charset="0"/>
              </a:rPr>
              <a:t> sep</a:t>
            </a:r>
          </a:p>
          <a:p>
            <a:r>
              <a:rPr lang="en-US" sz="1600" b="1" dirty="0" smtClean="0">
                <a:solidFill>
                  <a:srgbClr val="0070C0"/>
                </a:solidFill>
                <a:latin typeface="Century Gothic" pitchFamily="34" charset="0"/>
              </a:rPr>
              <a:t>Bharat Sevashram Sangha Chicago                2</a:t>
            </a:r>
            <a:r>
              <a:rPr lang="en-US" sz="1600" b="1" baseline="30000" dirty="0" smtClean="0">
                <a:solidFill>
                  <a:srgbClr val="0070C0"/>
                </a:solidFill>
                <a:latin typeface="Century Gothic" pitchFamily="34" charset="0"/>
              </a:rPr>
              <a:t>nd</a:t>
            </a:r>
            <a:r>
              <a:rPr lang="en-US" sz="1600" b="1" dirty="0" smtClean="0">
                <a:solidFill>
                  <a:srgbClr val="0070C0"/>
                </a:solidFill>
                <a:latin typeface="Century Gothic" pitchFamily="34" charset="0"/>
              </a:rPr>
              <a:t> sep</a:t>
            </a:r>
          </a:p>
          <a:p>
            <a:r>
              <a:rPr lang="en-US" sz="1600" b="1" dirty="0" smtClean="0">
                <a:solidFill>
                  <a:srgbClr val="A61A1A"/>
                </a:solidFill>
                <a:latin typeface="Century Gothic" pitchFamily="34" charset="0"/>
              </a:rPr>
              <a:t>Main Campus -  Purdue University                   4</a:t>
            </a:r>
            <a:r>
              <a:rPr lang="en-US" sz="1600" b="1" baseline="30000" dirty="0" smtClean="0">
                <a:solidFill>
                  <a:srgbClr val="A61A1A"/>
                </a:solidFill>
                <a:latin typeface="Century Gothic" pitchFamily="34" charset="0"/>
              </a:rPr>
              <a:t>th</a:t>
            </a:r>
            <a:r>
              <a:rPr lang="en-US" sz="1600" b="1" dirty="0" smtClean="0">
                <a:solidFill>
                  <a:srgbClr val="A61A1A"/>
                </a:solidFill>
                <a:latin typeface="Century Gothic" pitchFamily="34" charset="0"/>
              </a:rPr>
              <a:t> sep</a:t>
            </a:r>
            <a:r>
              <a:rPr lang="en-US" sz="1600" b="1" dirty="0" smtClean="0">
                <a:solidFill>
                  <a:srgbClr val="0070C0"/>
                </a:solidFill>
                <a:latin typeface="Century Gothic" pitchFamily="34" charset="0"/>
              </a:rPr>
              <a:t>.</a:t>
            </a:r>
          </a:p>
          <a:p>
            <a:r>
              <a:rPr lang="en-US" sz="1600" b="1" dirty="0" smtClean="0">
                <a:solidFill>
                  <a:srgbClr val="A61A1A"/>
                </a:solidFill>
                <a:latin typeface="Century Gothic" pitchFamily="34" charset="0"/>
              </a:rPr>
              <a:t>Purdue University – Calumet                             5</a:t>
            </a:r>
            <a:r>
              <a:rPr lang="en-US" sz="1600" b="1" baseline="30000" dirty="0" smtClean="0">
                <a:solidFill>
                  <a:srgbClr val="A61A1A"/>
                </a:solidFill>
                <a:latin typeface="Century Gothic" pitchFamily="34" charset="0"/>
              </a:rPr>
              <a:t>th</a:t>
            </a:r>
            <a:r>
              <a:rPr lang="en-US" sz="1600" b="1" dirty="0" smtClean="0">
                <a:solidFill>
                  <a:srgbClr val="A61A1A"/>
                </a:solidFill>
                <a:latin typeface="Century Gothic" pitchFamily="34" charset="0"/>
              </a:rPr>
              <a:t> sep.</a:t>
            </a:r>
          </a:p>
          <a:p>
            <a:r>
              <a:rPr lang="en-US" sz="1600" b="1" dirty="0" smtClean="0">
                <a:solidFill>
                  <a:srgbClr val="0070C0"/>
                </a:solidFill>
                <a:latin typeface="Century Gothic" pitchFamily="34" charset="0"/>
              </a:rPr>
              <a:t>Hindu Temple  Greater Chicago                      7</a:t>
            </a:r>
            <a:r>
              <a:rPr lang="en-US" sz="1600" b="1" baseline="30000" dirty="0" smtClean="0">
                <a:solidFill>
                  <a:srgbClr val="0070C0"/>
                </a:solidFill>
                <a:latin typeface="Century Gothic" pitchFamily="34" charset="0"/>
              </a:rPr>
              <a:t>th</a:t>
            </a:r>
            <a:r>
              <a:rPr lang="en-US" sz="1600" b="1" dirty="0" smtClean="0">
                <a:solidFill>
                  <a:srgbClr val="0070C0"/>
                </a:solidFill>
                <a:latin typeface="Century Gothic" pitchFamily="34" charset="0"/>
              </a:rPr>
              <a:t> sep</a:t>
            </a:r>
          </a:p>
          <a:p>
            <a:endParaRPr lang="en-US" sz="1600" b="1" dirty="0" smtClean="0">
              <a:solidFill>
                <a:srgbClr val="0070C0"/>
              </a:solidFill>
              <a:latin typeface="Century Gothic" pitchFamily="34" charset="0"/>
            </a:endParaRPr>
          </a:p>
          <a:p>
            <a:r>
              <a:rPr lang="en-US" sz="1600" b="1" dirty="0" smtClean="0">
                <a:solidFill>
                  <a:srgbClr val="A61A1A"/>
                </a:solidFill>
                <a:latin typeface="Century Gothic" pitchFamily="34" charset="0"/>
              </a:rPr>
              <a:t>Ohio-The college of Wooster                           9</a:t>
            </a:r>
            <a:r>
              <a:rPr lang="en-US" sz="1600" b="1" baseline="30000" dirty="0" smtClean="0">
                <a:solidFill>
                  <a:srgbClr val="A61A1A"/>
                </a:solidFill>
                <a:latin typeface="Century Gothic" pitchFamily="34" charset="0"/>
              </a:rPr>
              <a:t>th</a:t>
            </a:r>
            <a:r>
              <a:rPr lang="en-US" sz="1600" b="1" dirty="0" smtClean="0">
                <a:solidFill>
                  <a:srgbClr val="A61A1A"/>
                </a:solidFill>
                <a:latin typeface="Century Gothic" pitchFamily="34" charset="0"/>
              </a:rPr>
              <a:t> sep</a:t>
            </a:r>
          </a:p>
          <a:p>
            <a:r>
              <a:rPr lang="en-US" sz="1600" b="1" dirty="0" smtClean="0">
                <a:solidFill>
                  <a:srgbClr val="A61A1A"/>
                </a:solidFill>
                <a:latin typeface="Century Gothic" pitchFamily="34" charset="0"/>
              </a:rPr>
              <a:t>The College of Wooster   I class  lecture        10</a:t>
            </a:r>
            <a:r>
              <a:rPr lang="en-US" sz="1600" b="1" baseline="30000" dirty="0" smtClean="0">
                <a:solidFill>
                  <a:srgbClr val="A61A1A"/>
                </a:solidFill>
                <a:latin typeface="Century Gothic" pitchFamily="34" charset="0"/>
              </a:rPr>
              <a:t>th</a:t>
            </a:r>
            <a:r>
              <a:rPr lang="en-US" sz="1600" b="1" dirty="0" smtClean="0">
                <a:solidFill>
                  <a:srgbClr val="A61A1A"/>
                </a:solidFill>
                <a:latin typeface="Century Gothic" pitchFamily="34" charset="0"/>
              </a:rPr>
              <a:t> Sep</a:t>
            </a:r>
          </a:p>
          <a:p>
            <a:r>
              <a:rPr lang="en-US" sz="1600" b="1" i="1" dirty="0" smtClean="0">
                <a:solidFill>
                  <a:srgbClr val="0070C0"/>
                </a:solidFill>
                <a:latin typeface="Century Gothic" pitchFamily="34" charset="0"/>
              </a:rPr>
              <a:t>Read Global USA &amp; Founder House                11</a:t>
            </a:r>
            <a:r>
              <a:rPr lang="en-US" sz="1600" b="1" i="1" baseline="30000" dirty="0" smtClean="0">
                <a:solidFill>
                  <a:srgbClr val="0070C0"/>
                </a:solidFill>
                <a:latin typeface="Century Gothic" pitchFamily="34" charset="0"/>
              </a:rPr>
              <a:t>th Sep</a:t>
            </a:r>
            <a:r>
              <a:rPr lang="en-US" sz="1600" b="1" i="1" dirty="0" smtClean="0">
                <a:solidFill>
                  <a:srgbClr val="0070C0"/>
                </a:solidFill>
                <a:latin typeface="Century Gothic" pitchFamily="34" charset="0"/>
              </a:rPr>
              <a:t> </a:t>
            </a:r>
            <a:endParaRPr lang="en-US" sz="1600" b="1" dirty="0" smtClean="0">
              <a:solidFill>
                <a:srgbClr val="0070C0"/>
              </a:solidFill>
              <a:latin typeface="Century Gothic" pitchFamily="34" charset="0"/>
            </a:endParaRPr>
          </a:p>
          <a:p>
            <a:r>
              <a:rPr lang="en-US" sz="1600" b="1" dirty="0" smtClean="0">
                <a:solidFill>
                  <a:srgbClr val="A61A1A"/>
                </a:solidFill>
                <a:latin typeface="Century Gothic" pitchFamily="34" charset="0"/>
              </a:rPr>
              <a:t>Sierra Nevada College                                    12</a:t>
            </a:r>
            <a:r>
              <a:rPr lang="en-US" sz="1600" b="1" baseline="30000" dirty="0" smtClean="0">
                <a:solidFill>
                  <a:srgbClr val="A61A1A"/>
                </a:solidFill>
                <a:latin typeface="Century Gothic" pitchFamily="34" charset="0"/>
              </a:rPr>
              <a:t>th</a:t>
            </a:r>
            <a:r>
              <a:rPr lang="en-US" sz="1600" b="1" dirty="0" smtClean="0">
                <a:solidFill>
                  <a:srgbClr val="A61A1A"/>
                </a:solidFill>
                <a:latin typeface="Century Gothic" pitchFamily="34" charset="0"/>
              </a:rPr>
              <a:t> sep.</a:t>
            </a:r>
          </a:p>
          <a:p>
            <a:r>
              <a:rPr lang="en-US" sz="1600" b="1" dirty="0" smtClean="0">
                <a:solidFill>
                  <a:srgbClr val="A61A1A"/>
                </a:solidFill>
                <a:latin typeface="Century Gothic" pitchFamily="34" charset="0"/>
              </a:rPr>
              <a:t>Sierra Nevada+ 2 Class Lecture Lake Tahoe 13</a:t>
            </a:r>
            <a:r>
              <a:rPr lang="en-US" sz="1600" b="1" baseline="30000" dirty="0" smtClean="0">
                <a:solidFill>
                  <a:srgbClr val="A61A1A"/>
                </a:solidFill>
                <a:latin typeface="Century Gothic" pitchFamily="34" charset="0"/>
              </a:rPr>
              <a:t>th</a:t>
            </a:r>
            <a:r>
              <a:rPr lang="en-US" sz="1600" b="1" dirty="0" smtClean="0">
                <a:solidFill>
                  <a:srgbClr val="A61A1A"/>
                </a:solidFill>
                <a:latin typeface="Century Gothic" pitchFamily="34" charset="0"/>
              </a:rPr>
              <a:t> Sep                                                    </a:t>
            </a:r>
          </a:p>
          <a:p>
            <a:endParaRPr lang="en-US" sz="1600" b="1" dirty="0" smtClean="0">
              <a:solidFill>
                <a:srgbClr val="A61A1A"/>
              </a:solidFill>
              <a:latin typeface="Century Gothic" pitchFamily="34" charset="0"/>
            </a:endParaRPr>
          </a:p>
          <a:p>
            <a:r>
              <a:rPr lang="en-US" sz="1600" b="1" dirty="0" smtClean="0">
                <a:solidFill>
                  <a:srgbClr val="A61A1A"/>
                </a:solidFill>
                <a:latin typeface="Century Gothic" pitchFamily="34" charset="0"/>
              </a:rPr>
              <a:t>Fletcher School of Law &amp;Diplomacy-    </a:t>
            </a:r>
          </a:p>
          <a:p>
            <a:r>
              <a:rPr lang="en-US" sz="1600" b="1" dirty="0" smtClean="0">
                <a:solidFill>
                  <a:srgbClr val="A61A1A"/>
                </a:solidFill>
                <a:latin typeface="Century Gothic" pitchFamily="34" charset="0"/>
              </a:rPr>
              <a:t>Tufts University                                                   14</a:t>
            </a:r>
            <a:r>
              <a:rPr lang="en-US" sz="1600" b="1" baseline="30000" dirty="0" smtClean="0">
                <a:solidFill>
                  <a:srgbClr val="A61A1A"/>
                </a:solidFill>
                <a:latin typeface="Century Gothic" pitchFamily="34" charset="0"/>
              </a:rPr>
              <a:t>th Sep</a:t>
            </a:r>
            <a:endParaRPr lang="en-US" sz="1600" b="1" dirty="0" smtClean="0">
              <a:solidFill>
                <a:srgbClr val="A61A1A"/>
              </a:solidFill>
              <a:latin typeface="Century Gothic" pitchFamily="34" charset="0"/>
            </a:endParaRPr>
          </a:p>
          <a:p>
            <a:r>
              <a:rPr lang="en-US" sz="1600" b="1" dirty="0" smtClean="0">
                <a:solidFill>
                  <a:srgbClr val="A61A1A"/>
                </a:solidFill>
                <a:latin typeface="Century Gothic" pitchFamily="34" charset="0"/>
              </a:rPr>
              <a:t>MIT-Massachusetts Institute of Technology    15</a:t>
            </a:r>
            <a:r>
              <a:rPr lang="en-US" sz="1600" b="1" baseline="30000" dirty="0" smtClean="0">
                <a:solidFill>
                  <a:srgbClr val="A61A1A"/>
                </a:solidFill>
                <a:latin typeface="Century Gothic" pitchFamily="34" charset="0"/>
              </a:rPr>
              <a:t>th</a:t>
            </a:r>
            <a:r>
              <a:rPr lang="en-US" sz="1600" b="1" dirty="0" smtClean="0">
                <a:solidFill>
                  <a:srgbClr val="A61A1A"/>
                </a:solidFill>
                <a:latin typeface="Century Gothic" pitchFamily="34" charset="0"/>
              </a:rPr>
              <a:t>Sep.</a:t>
            </a:r>
          </a:p>
          <a:p>
            <a:r>
              <a:rPr lang="en-US" sz="1600" b="1" dirty="0" smtClean="0">
                <a:solidFill>
                  <a:srgbClr val="0070C0"/>
                </a:solidFill>
                <a:latin typeface="Century Gothic" pitchFamily="34" charset="0"/>
              </a:rPr>
              <a:t>United Nations office  for future prog              16</a:t>
            </a:r>
            <a:r>
              <a:rPr lang="en-US" sz="1600" b="1" baseline="30000" dirty="0" smtClean="0">
                <a:solidFill>
                  <a:srgbClr val="0070C0"/>
                </a:solidFill>
                <a:latin typeface="Century Gothic" pitchFamily="34" charset="0"/>
              </a:rPr>
              <a:t>th</a:t>
            </a:r>
            <a:r>
              <a:rPr lang="en-US" sz="1600" b="1" dirty="0" smtClean="0">
                <a:solidFill>
                  <a:srgbClr val="0070C0"/>
                </a:solidFill>
                <a:latin typeface="Century Gothic" pitchFamily="34" charset="0"/>
              </a:rPr>
              <a:t> sep</a:t>
            </a:r>
          </a:p>
          <a:p>
            <a:r>
              <a:rPr lang="en-US" sz="1600" b="1" dirty="0" smtClean="0">
                <a:solidFill>
                  <a:srgbClr val="0070C0"/>
                </a:solidFill>
                <a:latin typeface="Century Gothic" pitchFamily="34" charset="0"/>
              </a:rPr>
              <a:t>Boricua college – New york                            17</a:t>
            </a:r>
            <a:r>
              <a:rPr lang="en-US" sz="1600" b="1" baseline="30000" dirty="0" smtClean="0">
                <a:solidFill>
                  <a:srgbClr val="0070C0"/>
                </a:solidFill>
                <a:latin typeface="Century Gothic" pitchFamily="34" charset="0"/>
              </a:rPr>
              <a:t>th</a:t>
            </a:r>
            <a:r>
              <a:rPr lang="en-US" sz="1600" b="1" dirty="0" smtClean="0">
                <a:solidFill>
                  <a:srgbClr val="0070C0"/>
                </a:solidFill>
                <a:latin typeface="Century Gothic" pitchFamily="34" charset="0"/>
              </a:rPr>
              <a:t> sep</a:t>
            </a:r>
          </a:p>
          <a:p>
            <a:endParaRPr lang="en-US" sz="1600" b="1" dirty="0" smtClean="0">
              <a:solidFill>
                <a:srgbClr val="0070C0"/>
              </a:solidFill>
              <a:latin typeface="Century Gothic" pitchFamily="34" charset="0"/>
            </a:endParaRPr>
          </a:p>
        </p:txBody>
      </p:sp>
      <p:pic>
        <p:nvPicPr>
          <p:cNvPr id="3" name="Picture 2"/>
          <p:cNvPicPr>
            <a:picLocks noChangeAspect="1" noChangeArrowheads="1"/>
          </p:cNvPicPr>
          <p:nvPr/>
        </p:nvPicPr>
        <p:blipFill>
          <a:blip r:embed="rId2" cstate="print"/>
          <a:srcRect/>
          <a:stretch>
            <a:fillRect/>
          </a:stretch>
        </p:blipFill>
        <p:spPr bwMode="auto">
          <a:xfrm>
            <a:off x="214282" y="5500702"/>
            <a:ext cx="1571636" cy="11756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noChangeArrowheads="1"/>
          </p:cNvPicPr>
          <p:nvPr/>
        </p:nvPicPr>
        <p:blipFill>
          <a:blip r:embed="rId3" cstate="print"/>
          <a:srcRect/>
          <a:stretch>
            <a:fillRect/>
          </a:stretch>
        </p:blipFill>
        <p:spPr bwMode="auto">
          <a:xfrm>
            <a:off x="2000232" y="5429264"/>
            <a:ext cx="1600224" cy="12001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3"/>
          <p:cNvPicPr>
            <a:picLocks noChangeAspect="1" noChangeArrowheads="1"/>
          </p:cNvPicPr>
          <p:nvPr/>
        </p:nvPicPr>
        <p:blipFill>
          <a:blip r:embed="rId4" cstate="print"/>
          <a:srcRect/>
          <a:stretch>
            <a:fillRect/>
          </a:stretch>
        </p:blipFill>
        <p:spPr bwMode="auto">
          <a:xfrm>
            <a:off x="3714744" y="5429264"/>
            <a:ext cx="1643074" cy="12144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1" descr="C:\Documents and Settings\vssu\Desktop\picture.jpg"/>
          <p:cNvPicPr>
            <a:picLocks noChangeAspect="1" noChangeArrowheads="1"/>
          </p:cNvPicPr>
          <p:nvPr/>
        </p:nvPicPr>
        <p:blipFill>
          <a:blip r:embed="rId5" cstate="print"/>
          <a:srcRect l="17841" t="17001" r="14912" b="11218"/>
          <a:stretch>
            <a:fillRect/>
          </a:stretch>
        </p:blipFill>
        <p:spPr bwMode="auto">
          <a:xfrm>
            <a:off x="5500694" y="5429264"/>
            <a:ext cx="1601716" cy="11430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5"/>
          <p:cNvPicPr>
            <a:picLocks noChangeAspect="1" noChangeArrowheads="1"/>
          </p:cNvPicPr>
          <p:nvPr/>
        </p:nvPicPr>
        <p:blipFill>
          <a:blip r:embed="rId6" cstate="print"/>
          <a:srcRect/>
          <a:stretch>
            <a:fillRect/>
          </a:stretch>
        </p:blipFill>
        <p:spPr bwMode="auto">
          <a:xfrm>
            <a:off x="7215206" y="5357826"/>
            <a:ext cx="1714512" cy="11644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3"/>
          <p:cNvPicPr>
            <a:picLocks noChangeAspect="1" noChangeArrowheads="1"/>
          </p:cNvPicPr>
          <p:nvPr/>
        </p:nvPicPr>
        <p:blipFill>
          <a:blip r:embed="rId7" cstate="print"/>
          <a:srcRect/>
          <a:stretch>
            <a:fillRect/>
          </a:stretch>
        </p:blipFill>
        <p:spPr bwMode="auto">
          <a:xfrm>
            <a:off x="214282" y="4357694"/>
            <a:ext cx="1571636" cy="10715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4"/>
          <p:cNvPicPr>
            <a:picLocks noChangeAspect="1" noChangeArrowheads="1"/>
          </p:cNvPicPr>
          <p:nvPr/>
        </p:nvPicPr>
        <p:blipFill>
          <a:blip r:embed="rId8" cstate="print"/>
          <a:srcRect/>
          <a:stretch>
            <a:fillRect/>
          </a:stretch>
        </p:blipFill>
        <p:spPr bwMode="auto">
          <a:xfrm>
            <a:off x="7286644" y="571481"/>
            <a:ext cx="1571636" cy="10715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p:cNvPicPr>
            <a:picLocks noChangeAspect="1" noChangeArrowheads="1"/>
          </p:cNvPicPr>
          <p:nvPr/>
        </p:nvPicPr>
        <p:blipFill>
          <a:blip r:embed="rId9" cstate="print"/>
          <a:srcRect/>
          <a:stretch>
            <a:fillRect/>
          </a:stretch>
        </p:blipFill>
        <p:spPr bwMode="auto">
          <a:xfrm>
            <a:off x="214282" y="3071810"/>
            <a:ext cx="1571636" cy="11555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2" descr="F:\USA TRIP\DSC09018.JPG"/>
          <p:cNvPicPr>
            <a:picLocks noChangeAspect="1" noChangeArrowheads="1"/>
          </p:cNvPicPr>
          <p:nvPr/>
        </p:nvPicPr>
        <p:blipFill>
          <a:blip r:embed="rId10" cstate="print"/>
          <a:srcRect/>
          <a:stretch>
            <a:fillRect/>
          </a:stretch>
        </p:blipFill>
        <p:spPr bwMode="auto">
          <a:xfrm>
            <a:off x="214282" y="1714488"/>
            <a:ext cx="1571668" cy="11787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3"/>
          <p:cNvPicPr>
            <a:picLocks noChangeAspect="1" noChangeArrowheads="1"/>
          </p:cNvPicPr>
          <p:nvPr/>
        </p:nvPicPr>
        <p:blipFill>
          <a:blip r:embed="rId11" cstate="print"/>
          <a:srcRect/>
          <a:stretch>
            <a:fillRect/>
          </a:stretch>
        </p:blipFill>
        <p:spPr bwMode="auto">
          <a:xfrm>
            <a:off x="214282" y="500042"/>
            <a:ext cx="1571636" cy="10715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3"/>
          <p:cNvPicPr>
            <a:picLocks noChangeAspect="1" noChangeArrowheads="1"/>
          </p:cNvPicPr>
          <p:nvPr/>
        </p:nvPicPr>
        <p:blipFill>
          <a:blip r:embed="rId12" cstate="print"/>
          <a:srcRect/>
          <a:stretch>
            <a:fillRect/>
          </a:stretch>
        </p:blipFill>
        <p:spPr bwMode="auto">
          <a:xfrm>
            <a:off x="7286644" y="1714488"/>
            <a:ext cx="1571636" cy="11430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4"/>
          <p:cNvPicPr>
            <a:picLocks noChangeAspect="1" noChangeArrowheads="1"/>
          </p:cNvPicPr>
          <p:nvPr/>
        </p:nvPicPr>
        <p:blipFill>
          <a:blip r:embed="rId13" cstate="print"/>
          <a:srcRect/>
          <a:stretch>
            <a:fillRect/>
          </a:stretch>
        </p:blipFill>
        <p:spPr bwMode="auto">
          <a:xfrm>
            <a:off x="7286644" y="2928934"/>
            <a:ext cx="1571636" cy="11430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3"/>
          <p:cNvPicPr>
            <a:picLocks noChangeAspect="1" noChangeArrowheads="1"/>
          </p:cNvPicPr>
          <p:nvPr/>
        </p:nvPicPr>
        <p:blipFill>
          <a:blip r:embed="rId14" cstate="print"/>
          <a:srcRect/>
          <a:stretch>
            <a:fillRect/>
          </a:stretch>
        </p:blipFill>
        <p:spPr bwMode="auto">
          <a:xfrm>
            <a:off x="7215206" y="4214818"/>
            <a:ext cx="1643074" cy="10715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VSSU\VSSU Nov 2013\USA\VSC.jpg"/>
          <p:cNvPicPr>
            <a:picLocks noChangeAspect="1" noChangeArrowheads="1"/>
          </p:cNvPicPr>
          <p:nvPr/>
        </p:nvPicPr>
        <p:blipFill>
          <a:blip r:embed="rId2" cstate="print"/>
          <a:srcRect/>
          <a:stretch>
            <a:fillRect/>
          </a:stretch>
        </p:blipFill>
        <p:spPr bwMode="auto">
          <a:xfrm>
            <a:off x="6429388" y="285728"/>
            <a:ext cx="2500330" cy="3286148"/>
          </a:xfrm>
          <a:prstGeom prst="rect">
            <a:avLst/>
          </a:prstGeom>
          <a:ln>
            <a:noFill/>
          </a:ln>
          <a:effectLst>
            <a:outerShdw blurRad="292100" dist="139700" dir="2700000" algn="tl" rotWithShape="0">
              <a:srgbClr val="333333">
                <a:alpha val="65000"/>
              </a:srgbClr>
            </a:outerShdw>
          </a:effectLst>
        </p:spPr>
      </p:pic>
      <p:pic>
        <p:nvPicPr>
          <p:cNvPr id="1027" name="Picture 3" descr="D:\Babar America aug sep 2013\USA TRIP AUG SEPT 2013\Photos\Mondal_Flyer.jpg"/>
          <p:cNvPicPr>
            <a:picLocks noChangeAspect="1" noChangeArrowheads="1"/>
          </p:cNvPicPr>
          <p:nvPr/>
        </p:nvPicPr>
        <p:blipFill>
          <a:blip r:embed="rId3" cstate="print"/>
          <a:srcRect l="4255" t="10870" r="6383" b="6522"/>
          <a:stretch>
            <a:fillRect/>
          </a:stretch>
        </p:blipFill>
        <p:spPr bwMode="auto">
          <a:xfrm>
            <a:off x="2643174" y="3857628"/>
            <a:ext cx="2159324" cy="2643206"/>
          </a:xfrm>
          <a:prstGeom prst="rect">
            <a:avLst/>
          </a:prstGeom>
          <a:noFill/>
        </p:spPr>
      </p:pic>
      <p:pic>
        <p:nvPicPr>
          <p:cNvPr id="6" name="Picture 5" descr="kapil boston.jpg"/>
          <p:cNvPicPr>
            <a:picLocks noChangeAspect="1"/>
          </p:cNvPicPr>
          <p:nvPr/>
        </p:nvPicPr>
        <p:blipFill>
          <a:blip r:embed="rId4" cstate="print"/>
          <a:stretch>
            <a:fillRect/>
          </a:stretch>
        </p:blipFill>
        <p:spPr>
          <a:xfrm>
            <a:off x="357158" y="285728"/>
            <a:ext cx="2668193" cy="3429024"/>
          </a:xfrm>
          <a:prstGeom prst="rect">
            <a:avLst/>
          </a:prstGeom>
          <a:ln>
            <a:noFill/>
          </a:ln>
          <a:effectLst>
            <a:outerShdw blurRad="292100" dist="139700" dir="2700000" algn="tl" rotWithShape="0">
              <a:srgbClr val="333333">
                <a:alpha val="65000"/>
              </a:srgbClr>
            </a:outerShdw>
          </a:effectLst>
        </p:spPr>
      </p:pic>
      <p:pic>
        <p:nvPicPr>
          <p:cNvPr id="1028" name="Picture 4" descr="C:\Users\darpan\Desktop\kapil bostonwef.jpg"/>
          <p:cNvPicPr>
            <a:picLocks noChangeAspect="1" noChangeArrowheads="1"/>
          </p:cNvPicPr>
          <p:nvPr/>
        </p:nvPicPr>
        <p:blipFill>
          <a:blip r:embed="rId5" cstate="print"/>
          <a:srcRect/>
          <a:stretch>
            <a:fillRect/>
          </a:stretch>
        </p:blipFill>
        <p:spPr bwMode="auto">
          <a:xfrm>
            <a:off x="357158" y="3809154"/>
            <a:ext cx="2071702" cy="2691680"/>
          </a:xfrm>
          <a:prstGeom prst="rect">
            <a:avLst/>
          </a:prstGeom>
          <a:ln>
            <a:noFill/>
          </a:ln>
          <a:effectLst>
            <a:outerShdw blurRad="292100" dist="139700" dir="2700000" algn="tl" rotWithShape="0">
              <a:srgbClr val="333333">
                <a:alpha val="65000"/>
              </a:srgbClr>
            </a:outerShdw>
          </a:effectLst>
        </p:spPr>
      </p:pic>
      <p:pic>
        <p:nvPicPr>
          <p:cNvPr id="1029" name="Picture 5" descr="C:\Users\darpan\Desktop\SNC.jpg"/>
          <p:cNvPicPr>
            <a:picLocks noChangeAspect="1" noChangeArrowheads="1"/>
          </p:cNvPicPr>
          <p:nvPr/>
        </p:nvPicPr>
        <p:blipFill>
          <a:blip r:embed="rId6" cstate="print"/>
          <a:srcRect l="5714" r="2857"/>
          <a:stretch>
            <a:fillRect/>
          </a:stretch>
        </p:blipFill>
        <p:spPr bwMode="auto">
          <a:xfrm>
            <a:off x="4929190" y="3643314"/>
            <a:ext cx="1928826" cy="2857520"/>
          </a:xfrm>
          <a:prstGeom prst="rect">
            <a:avLst/>
          </a:prstGeom>
          <a:noFill/>
        </p:spPr>
      </p:pic>
      <p:sp>
        <p:nvSpPr>
          <p:cNvPr id="9" name="TextBox 8"/>
          <p:cNvSpPr txBox="1"/>
          <p:nvPr/>
        </p:nvSpPr>
        <p:spPr>
          <a:xfrm>
            <a:off x="3286116" y="357166"/>
            <a:ext cx="2928958" cy="3139321"/>
          </a:xfrm>
          <a:prstGeom prst="rect">
            <a:avLst/>
          </a:prstGeom>
          <a:noFill/>
        </p:spPr>
        <p:txBody>
          <a:bodyPr wrap="square" rtlCol="0">
            <a:spAutoFit/>
          </a:bodyPr>
          <a:lstStyle/>
          <a:p>
            <a:pPr algn="just"/>
            <a:r>
              <a:rPr lang="en-US" sz="2200" b="1" dirty="0" smtClean="0">
                <a:solidFill>
                  <a:srgbClr val="00B050"/>
                </a:solidFill>
              </a:rPr>
              <a:t>Advertisements &amp; Leaflets  published by American organizations to welcome students , followers, listeners  to Meet Mr. Kapilanannda Mondal during his visit  from  28 Aug to 13 sep 2013. </a:t>
            </a:r>
            <a:endParaRPr lang="en-US" sz="2200" b="1" dirty="0">
              <a:solidFill>
                <a:srgbClr val="00B050"/>
              </a:solidFill>
            </a:endParaRPr>
          </a:p>
        </p:txBody>
      </p:sp>
      <p:pic>
        <p:nvPicPr>
          <p:cNvPr id="1030" name="Picture 6" descr="C:\Users\darpan\Desktop\eagles eye.jpg"/>
          <p:cNvPicPr>
            <a:picLocks noChangeAspect="1" noChangeArrowheads="1"/>
          </p:cNvPicPr>
          <p:nvPr/>
        </p:nvPicPr>
        <p:blipFill>
          <a:blip r:embed="rId7" cstate="print"/>
          <a:srcRect/>
          <a:stretch>
            <a:fillRect/>
          </a:stretch>
        </p:blipFill>
        <p:spPr bwMode="auto">
          <a:xfrm>
            <a:off x="6929454" y="3643314"/>
            <a:ext cx="2000264" cy="285752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Documents and Settings\vssu\Desktop\Zachary Maley.bmp"/>
          <p:cNvPicPr>
            <a:picLocks noChangeAspect="1" noChangeArrowheads="1"/>
          </p:cNvPicPr>
          <p:nvPr/>
        </p:nvPicPr>
        <p:blipFill>
          <a:blip r:embed="rId2" cstate="print"/>
          <a:srcRect/>
          <a:stretch>
            <a:fillRect/>
          </a:stretch>
        </p:blipFill>
        <p:spPr bwMode="auto">
          <a:xfrm>
            <a:off x="785786" y="0"/>
            <a:ext cx="8001056" cy="68580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C:\Users\SOMA\Downloads\Desktop\Documentary CD\VSSU Documents by darpan\Media Coverage.JPG"/>
          <p:cNvPicPr/>
          <p:nvPr/>
        </p:nvPicPr>
        <p:blipFill>
          <a:blip r:embed="rId2" cstate="print"/>
          <a:srcRect/>
          <a:stretch>
            <a:fillRect/>
          </a:stretch>
        </p:blipFill>
        <p:spPr bwMode="auto">
          <a:xfrm>
            <a:off x="0" y="0"/>
            <a:ext cx="9501222" cy="72152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3" descr="C:\Documents and Settings\MIS\Desktop\interns.jpg"/>
          <p:cNvPicPr>
            <a:picLocks noChangeAspect="1" noChangeArrowheads="1"/>
          </p:cNvPicPr>
          <p:nvPr/>
        </p:nvPicPr>
        <p:blipFill>
          <a:blip r:embed="rId2" cstate="print"/>
          <a:srcRect t="11067"/>
          <a:stretch>
            <a:fillRect/>
          </a:stretch>
        </p:blipFill>
        <p:spPr bwMode="auto">
          <a:xfrm>
            <a:off x="38101" y="1590675"/>
            <a:ext cx="4648199" cy="4286250"/>
          </a:xfrm>
          <a:prstGeom prst="rect">
            <a:avLst/>
          </a:prstGeom>
          <a:ln>
            <a:noFill/>
          </a:ln>
          <a:effectLst>
            <a:softEdge rad="112500"/>
          </a:effectLst>
        </p:spPr>
      </p:pic>
      <p:pic>
        <p:nvPicPr>
          <p:cNvPr id="90116" name="Picture 4" descr="C:\Documents and Settings\MIS\Desktop\visitors.jpg"/>
          <p:cNvPicPr>
            <a:picLocks noChangeAspect="1" noChangeArrowheads="1"/>
          </p:cNvPicPr>
          <p:nvPr/>
        </p:nvPicPr>
        <p:blipFill>
          <a:blip r:embed="rId3" cstate="print"/>
          <a:srcRect t="12749"/>
          <a:stretch>
            <a:fillRect/>
          </a:stretch>
        </p:blipFill>
        <p:spPr bwMode="auto">
          <a:xfrm>
            <a:off x="4648200" y="1676400"/>
            <a:ext cx="4495800" cy="4171950"/>
          </a:xfrm>
          <a:prstGeom prst="rect">
            <a:avLst/>
          </a:prstGeom>
          <a:ln>
            <a:noFill/>
          </a:ln>
          <a:effectLst>
            <a:softEdge rad="112500"/>
          </a:effectLst>
        </p:spPr>
      </p:pic>
      <p:sp>
        <p:nvSpPr>
          <p:cNvPr id="7" name="TextBox 6"/>
          <p:cNvSpPr txBox="1"/>
          <p:nvPr/>
        </p:nvSpPr>
        <p:spPr>
          <a:xfrm>
            <a:off x="0" y="762000"/>
            <a:ext cx="4343400" cy="369332"/>
          </a:xfrm>
          <a:prstGeom prst="rect">
            <a:avLst/>
          </a:prstGeom>
          <a:noFill/>
        </p:spPr>
        <p:txBody>
          <a:bodyPr wrap="square" rtlCol="0">
            <a:spAutoFit/>
          </a:bodyPr>
          <a:lstStyle/>
          <a:p>
            <a:pPr algn="ctr"/>
            <a:r>
              <a:rPr lang="en-US" dirty="0" smtClean="0">
                <a:solidFill>
                  <a:srgbClr val="C00000"/>
                </a:solidFill>
              </a:rPr>
              <a:t>INTERNS</a:t>
            </a:r>
            <a:r>
              <a:rPr lang="en-US" dirty="0" smtClean="0">
                <a:solidFill>
                  <a:srgbClr val="FF0000"/>
                </a:solidFill>
              </a:rPr>
              <a:t> </a:t>
            </a:r>
            <a:endParaRPr lang="en-US" dirty="0">
              <a:solidFill>
                <a:srgbClr val="FF0000"/>
              </a:solidFill>
            </a:endParaRPr>
          </a:p>
        </p:txBody>
      </p:sp>
      <p:sp>
        <p:nvSpPr>
          <p:cNvPr id="8" name="TextBox 7"/>
          <p:cNvSpPr txBox="1"/>
          <p:nvPr/>
        </p:nvSpPr>
        <p:spPr>
          <a:xfrm>
            <a:off x="4495800" y="914400"/>
            <a:ext cx="4343400" cy="369332"/>
          </a:xfrm>
          <a:prstGeom prst="rect">
            <a:avLst/>
          </a:prstGeom>
          <a:noFill/>
        </p:spPr>
        <p:txBody>
          <a:bodyPr wrap="square" rtlCol="0">
            <a:spAutoFit/>
          </a:bodyPr>
          <a:lstStyle/>
          <a:p>
            <a:pPr algn="ctr"/>
            <a:r>
              <a:rPr lang="en-US" dirty="0" smtClean="0">
                <a:solidFill>
                  <a:srgbClr val="C00000"/>
                </a:solidFill>
              </a:rPr>
              <a:t>GUESTS &amp; EXPOSURE VISITORS  </a:t>
            </a:r>
            <a:endParaRPr lang="en-US" dirty="0">
              <a:solidFill>
                <a:srgbClr val="C00000"/>
              </a:solidFill>
            </a:endParaRPr>
          </a:p>
        </p:txBody>
      </p:sp>
      <p:cxnSp>
        <p:nvCxnSpPr>
          <p:cNvPr id="9" name="Straight Connector 8"/>
          <p:cNvCxnSpPr/>
          <p:nvPr/>
        </p:nvCxnSpPr>
        <p:spPr>
          <a:xfrm rot="5400000">
            <a:off x="1257300" y="3390900"/>
            <a:ext cx="6858000" cy="7620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descr="C:\Documents and Settings\vssu\Desktop\DSC08024.JPG"/>
          <p:cNvPicPr/>
          <p:nvPr/>
        </p:nvPicPr>
        <p:blipFill>
          <a:blip r:embed="rId4" cstate="print"/>
          <a:srcRect/>
          <a:stretch>
            <a:fillRect/>
          </a:stretch>
        </p:blipFill>
        <p:spPr bwMode="auto">
          <a:xfrm>
            <a:off x="381000" y="2590800"/>
            <a:ext cx="228600" cy="228600"/>
          </a:xfrm>
          <a:prstGeom prst="rect">
            <a:avLst/>
          </a:prstGeom>
          <a:noFill/>
          <a:ln w="9525">
            <a:noFill/>
            <a:miter lim="800000"/>
            <a:headEnd/>
            <a:tailEnd/>
          </a:ln>
        </p:spPr>
      </p:pic>
      <p:pic>
        <p:nvPicPr>
          <p:cNvPr id="12" name="Picture 11" descr="C:\Documents and Settings\vssu\Local Settings\Temporary Internet Files\Content.Word\IMG_2577.jpg"/>
          <p:cNvPicPr/>
          <p:nvPr/>
        </p:nvPicPr>
        <p:blipFill>
          <a:blip r:embed="rId5" cstate="print"/>
          <a:srcRect/>
          <a:stretch>
            <a:fillRect/>
          </a:stretch>
        </p:blipFill>
        <p:spPr bwMode="auto">
          <a:xfrm>
            <a:off x="7696200" y="3276600"/>
            <a:ext cx="228600" cy="228600"/>
          </a:xfrm>
          <a:prstGeom prst="rect">
            <a:avLst/>
          </a:prstGeom>
          <a:noFill/>
          <a:ln w="9525">
            <a:noFill/>
            <a:miter lim="800000"/>
            <a:headEnd/>
            <a:tailEnd/>
          </a:ln>
        </p:spPr>
      </p:pic>
      <p:pic>
        <p:nvPicPr>
          <p:cNvPr id="13" name="Picture 12" descr="C:\Documents and Settings\vssu\Desktop\sunderban trip\DSC08023.JPG"/>
          <p:cNvPicPr/>
          <p:nvPr/>
        </p:nvPicPr>
        <p:blipFill>
          <a:blip r:embed="rId6" cstate="print"/>
          <a:srcRect/>
          <a:stretch>
            <a:fillRect/>
          </a:stretch>
        </p:blipFill>
        <p:spPr bwMode="auto">
          <a:xfrm>
            <a:off x="7391400" y="3505200"/>
            <a:ext cx="228600" cy="22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C:\Documents and Settings\vssu\Desktop\DSC08025.JPG"/>
          <p:cNvPicPr/>
          <p:nvPr/>
        </p:nvPicPr>
        <p:blipFill>
          <a:blip r:embed="rId7" cstate="print"/>
          <a:srcRect/>
          <a:stretch>
            <a:fillRect/>
          </a:stretch>
        </p:blipFill>
        <p:spPr bwMode="auto">
          <a:xfrm>
            <a:off x="7467600" y="3200400"/>
            <a:ext cx="228600" cy="228600"/>
          </a:xfrm>
          <a:prstGeom prst="rect">
            <a:avLst/>
          </a:prstGeom>
          <a:noFill/>
          <a:ln w="9525">
            <a:noFill/>
            <a:miter lim="800000"/>
            <a:headEnd/>
            <a:tailEnd/>
          </a:ln>
        </p:spPr>
      </p:pic>
      <p:sp>
        <p:nvSpPr>
          <p:cNvPr id="2" name="Rectangle 1"/>
          <p:cNvSpPr/>
          <p:nvPr/>
        </p:nvSpPr>
        <p:spPr>
          <a:xfrm>
            <a:off x="990600" y="5181600"/>
            <a:ext cx="22098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62000" y="5278376"/>
            <a:ext cx="2438400" cy="230832"/>
          </a:xfrm>
          <a:prstGeom prst="rect">
            <a:avLst/>
          </a:prstGeom>
          <a:noFill/>
        </p:spPr>
        <p:txBody>
          <a:bodyPr wrap="square" rtlCol="0">
            <a:spAutoFit/>
          </a:bodyPr>
          <a:lstStyle/>
          <a:p>
            <a:r>
              <a:rPr lang="en-US" sz="900" b="1" dirty="0" smtClean="0">
                <a:solidFill>
                  <a:srgbClr val="A61A1A"/>
                </a:solidFill>
                <a:latin typeface="Perpetua Titling MT" panose="02020502060505020804" pitchFamily="18" charset="0"/>
              </a:rPr>
              <a:t>50+ interns  from 32 countries</a:t>
            </a:r>
            <a:endParaRPr lang="en-US" sz="900" b="1" dirty="0">
              <a:solidFill>
                <a:srgbClr val="A61A1A"/>
              </a:solidFill>
              <a:latin typeface="Perpetua Titling MT" panose="02020502060505020804"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3200" u="sng" dirty="0" smtClean="0">
                <a:solidFill>
                  <a:srgbClr val="C00000"/>
                </a:solidFill>
              </a:rPr>
              <a:t>New  Model  of  Micro-finance</a:t>
            </a:r>
            <a:endParaRPr lang="en-US" sz="3200" u="sng" dirty="0">
              <a:solidFill>
                <a:srgbClr val="C00000"/>
              </a:solidFill>
            </a:endParaRPr>
          </a:p>
        </p:txBody>
      </p:sp>
      <p:sp>
        <p:nvSpPr>
          <p:cNvPr id="3" name="Content Placeholder 2"/>
          <p:cNvSpPr>
            <a:spLocks noGrp="1"/>
          </p:cNvSpPr>
          <p:nvPr>
            <p:ph idx="1"/>
          </p:nvPr>
        </p:nvSpPr>
        <p:spPr>
          <a:xfrm>
            <a:off x="0" y="1143000"/>
            <a:ext cx="9296400" cy="5791200"/>
          </a:xfrm>
        </p:spPr>
        <p:txBody>
          <a:bodyPr>
            <a:normAutofit fontScale="55000" lnSpcReduction="20000"/>
          </a:bodyPr>
          <a:lstStyle/>
          <a:p>
            <a:pPr marL="0" lvl="0" indent="0" fontAlgn="base">
              <a:spcBef>
                <a:spcPct val="0"/>
              </a:spcBef>
              <a:spcAft>
                <a:spcPct val="0"/>
              </a:spcAft>
              <a:buClrTx/>
              <a:buSzTx/>
              <a:buNone/>
            </a:pPr>
            <a:r>
              <a:rPr lang="en-US" sz="2800" dirty="0" smtClean="0">
                <a:latin typeface="Century Gothic" pitchFamily="34" charset="0"/>
                <a:ea typeface="Calibri" pitchFamily="34" charset="0"/>
                <a:cs typeface="Times New Roman" pitchFamily="18" charset="0"/>
              </a:rPr>
              <a:t> </a:t>
            </a:r>
            <a:endParaRPr lang="en-US" sz="2800" u="sng" dirty="0" smtClean="0">
              <a:solidFill>
                <a:srgbClr val="C00000"/>
              </a:solidFill>
              <a:latin typeface="Century Gothic" pitchFamily="34" charset="0"/>
              <a:ea typeface="Calibri" pitchFamily="34" charset="0"/>
              <a:cs typeface="Times New Roman" pitchFamily="18" charset="0"/>
            </a:endParaRPr>
          </a:p>
          <a:p>
            <a:pPr marL="0" lvl="0" indent="0" fontAlgn="base">
              <a:spcBef>
                <a:spcPct val="0"/>
              </a:spcBef>
              <a:spcAft>
                <a:spcPct val="0"/>
              </a:spcAft>
              <a:buClrTx/>
              <a:buSzTx/>
              <a:buNone/>
            </a:pPr>
            <a:endParaRPr lang="en-US" sz="2800" dirty="0" smtClean="0">
              <a:latin typeface="Arial" pitchFamily="34" charset="0"/>
            </a:endParaRPr>
          </a:p>
          <a:p>
            <a:pPr marL="0" lvl="0" indent="0" eaLnBrk="0" fontAlgn="base" hangingPunct="0">
              <a:spcBef>
                <a:spcPct val="0"/>
              </a:spcBef>
              <a:spcAft>
                <a:spcPct val="0"/>
              </a:spcAft>
              <a:buClrTx/>
              <a:buSzTx/>
              <a:buNone/>
            </a:pPr>
            <a:r>
              <a:rPr lang="en-US" sz="2500" dirty="0" smtClean="0">
                <a:latin typeface="Century Gothic" pitchFamily="34" charset="0"/>
                <a:ea typeface="Calibri" pitchFamily="34" charset="0"/>
                <a:cs typeface="Times New Roman" pitchFamily="18" charset="0"/>
              </a:rPr>
              <a:t>A poor man is sanctioned a loan of Rs. 10000/-  </a:t>
            </a:r>
            <a:endParaRPr lang="en-US" sz="2500" dirty="0" smtClean="0">
              <a:latin typeface="Century Gothic" pitchFamily="34" charset="0"/>
            </a:endParaRPr>
          </a:p>
          <a:p>
            <a:pPr marL="0" lvl="0" indent="0" eaLnBrk="0" fontAlgn="base" hangingPunct="0">
              <a:spcBef>
                <a:spcPct val="0"/>
              </a:spcBef>
              <a:spcAft>
                <a:spcPct val="0"/>
              </a:spcAft>
              <a:buClrTx/>
              <a:buSzTx/>
              <a:buNone/>
            </a:pPr>
            <a:r>
              <a:rPr lang="en-US" sz="2500" dirty="0" smtClean="0">
                <a:latin typeface="Century Gothic" pitchFamily="34" charset="0"/>
                <a:ea typeface="Calibri" pitchFamily="34" charset="0"/>
                <a:cs typeface="Times New Roman" pitchFamily="18" charset="0"/>
              </a:rPr>
              <a:t>In the conventional micro credit Model man has to pay Rs. 250 per week / Rs. 1000 per month and no margin money was taken after one year the loan is repaid fully &amp; the poor man is landed with no deposit or Savings.  Generally it takes 11 months time.</a:t>
            </a:r>
          </a:p>
          <a:p>
            <a:pPr marL="0" lvl="0" indent="0" eaLnBrk="0" fontAlgn="base" hangingPunct="0">
              <a:spcBef>
                <a:spcPct val="0"/>
              </a:spcBef>
              <a:spcAft>
                <a:spcPct val="0"/>
              </a:spcAft>
              <a:buClrTx/>
              <a:buSzTx/>
              <a:buNone/>
            </a:pPr>
            <a:endParaRPr lang="en-US" sz="2500" dirty="0" smtClean="0">
              <a:latin typeface="Century Gothic" pitchFamily="34" charset="0"/>
              <a:ea typeface="Calibri" pitchFamily="34" charset="0"/>
              <a:cs typeface="Times New Roman" pitchFamily="18" charset="0"/>
            </a:endParaRPr>
          </a:p>
          <a:p>
            <a:pPr marL="0" lvl="0" indent="0" eaLnBrk="0" fontAlgn="base" hangingPunct="0">
              <a:spcBef>
                <a:spcPct val="0"/>
              </a:spcBef>
              <a:spcAft>
                <a:spcPct val="0"/>
              </a:spcAft>
              <a:buClrTx/>
              <a:buSzTx/>
              <a:buNone/>
            </a:pPr>
            <a:r>
              <a:rPr lang="en-US" sz="2500" dirty="0" smtClean="0">
                <a:latin typeface="Century Gothic" pitchFamily="34" charset="0"/>
                <a:ea typeface="Calibri" pitchFamily="34" charset="0"/>
                <a:cs typeface="Times New Roman" pitchFamily="18" charset="0"/>
              </a:rPr>
              <a:t> </a:t>
            </a:r>
            <a:endParaRPr lang="en-US" sz="2500" dirty="0" smtClean="0">
              <a:latin typeface="Century Gothic" pitchFamily="34" charset="0"/>
            </a:endParaRPr>
          </a:p>
          <a:p>
            <a:pPr marL="0" lvl="0" indent="0" eaLnBrk="0" fontAlgn="base" hangingPunct="0">
              <a:spcBef>
                <a:spcPct val="0"/>
              </a:spcBef>
              <a:spcAft>
                <a:spcPct val="0"/>
              </a:spcAft>
              <a:buClrTx/>
              <a:buSzTx/>
              <a:buNone/>
            </a:pPr>
            <a:endParaRPr lang="en-US" sz="2500" b="1" dirty="0" smtClean="0">
              <a:latin typeface="Century Gothic" pitchFamily="34" charset="0"/>
              <a:ea typeface="Calibri" pitchFamily="34" charset="0"/>
              <a:cs typeface="Times New Roman" pitchFamily="18" charset="0"/>
            </a:endParaRPr>
          </a:p>
          <a:p>
            <a:pPr marL="0" lvl="0" indent="0" eaLnBrk="0" fontAlgn="base" hangingPunct="0">
              <a:spcBef>
                <a:spcPct val="0"/>
              </a:spcBef>
              <a:spcAft>
                <a:spcPct val="0"/>
              </a:spcAft>
              <a:buClrTx/>
              <a:buSzTx/>
              <a:buNone/>
            </a:pPr>
            <a:r>
              <a:rPr lang="en-US" sz="2500" dirty="0" smtClean="0">
                <a:latin typeface="Century Gothic" pitchFamily="34" charset="0"/>
                <a:ea typeface="Calibri" pitchFamily="34" charset="0"/>
                <a:cs typeface="Times New Roman" pitchFamily="18" charset="0"/>
              </a:rPr>
              <a:t>Loan Amount: Rs.10000/-</a:t>
            </a:r>
            <a:endParaRPr lang="en-US" sz="2500" dirty="0" smtClean="0">
              <a:latin typeface="Century Gothic" pitchFamily="34" charset="0"/>
            </a:endParaRPr>
          </a:p>
          <a:p>
            <a:pPr marL="0" lvl="0" indent="0" eaLnBrk="0" fontAlgn="base" hangingPunct="0">
              <a:spcBef>
                <a:spcPct val="0"/>
              </a:spcBef>
              <a:spcAft>
                <a:spcPct val="0"/>
              </a:spcAft>
              <a:buClrTx/>
              <a:buSzTx/>
              <a:buNone/>
            </a:pPr>
            <a:r>
              <a:rPr lang="en-US" sz="2500" dirty="0" smtClean="0">
                <a:latin typeface="Century Gothic" pitchFamily="34" charset="0"/>
                <a:ea typeface="Calibri" pitchFamily="34" charset="0"/>
                <a:cs typeface="Times New Roman" pitchFamily="18" charset="0"/>
              </a:rPr>
              <a:t>Margin Money: Rs 1000/-10%of Loan amount at Disbursement time on which </a:t>
            </a:r>
            <a:r>
              <a:rPr lang="en-US" sz="2500" dirty="0" smtClean="0">
                <a:solidFill>
                  <a:srgbClr val="C00000"/>
                </a:solidFill>
                <a:latin typeface="Century Gothic" pitchFamily="34" charset="0"/>
                <a:ea typeface="Calibri" pitchFamily="34" charset="0"/>
                <a:cs typeface="Times New Roman" pitchFamily="18" charset="0"/>
              </a:rPr>
              <a:t>interest @10% will be paid</a:t>
            </a:r>
            <a:r>
              <a:rPr lang="en-US" sz="2500" dirty="0" smtClean="0">
                <a:latin typeface="Century Gothic" pitchFamily="34" charset="0"/>
                <a:ea typeface="Calibri" pitchFamily="34" charset="0"/>
                <a:cs typeface="Times New Roman" pitchFamily="18" charset="0"/>
              </a:rPr>
              <a:t>)</a:t>
            </a:r>
          </a:p>
          <a:p>
            <a:pPr marL="0" lvl="0" indent="0" eaLnBrk="0" fontAlgn="base" hangingPunct="0">
              <a:spcBef>
                <a:spcPct val="0"/>
              </a:spcBef>
              <a:spcAft>
                <a:spcPct val="0"/>
              </a:spcAft>
              <a:buClrTx/>
              <a:buSzTx/>
              <a:buNone/>
            </a:pPr>
            <a:r>
              <a:rPr lang="en-US" sz="2500" dirty="0" smtClean="0">
                <a:latin typeface="Century Gothic" pitchFamily="34" charset="0"/>
                <a:ea typeface="Calibri" pitchFamily="34" charset="0"/>
                <a:cs typeface="Times New Roman" pitchFamily="18" charset="0"/>
              </a:rPr>
              <a:t>(for creating sense of responsibility &amp; involvement) if collateral  interest will be deduct depends on…</a:t>
            </a:r>
          </a:p>
          <a:p>
            <a:pPr marL="0" lvl="0" indent="0" eaLnBrk="0" fontAlgn="base" hangingPunct="0">
              <a:spcBef>
                <a:spcPct val="0"/>
              </a:spcBef>
              <a:spcAft>
                <a:spcPct val="0"/>
              </a:spcAft>
              <a:buClrTx/>
              <a:buSzTx/>
              <a:buNone/>
            </a:pPr>
            <a:endParaRPr lang="en-US" sz="2500" dirty="0" smtClean="0">
              <a:latin typeface="Century Gothic" pitchFamily="34" charset="0"/>
              <a:ea typeface="Calibri" pitchFamily="34" charset="0"/>
              <a:cs typeface="Times New Roman" pitchFamily="18" charset="0"/>
            </a:endParaRPr>
          </a:p>
          <a:p>
            <a:pPr marL="0" lvl="0" indent="0" eaLnBrk="0" fontAlgn="base" hangingPunct="0">
              <a:spcBef>
                <a:spcPct val="0"/>
              </a:spcBef>
              <a:spcAft>
                <a:spcPct val="0"/>
              </a:spcAft>
              <a:buClrTx/>
              <a:buSzTx/>
              <a:buNone/>
            </a:pPr>
            <a:endParaRPr lang="en-US" sz="2500" dirty="0" smtClean="0">
              <a:latin typeface="Century Gothic" pitchFamily="34" charset="0"/>
              <a:ea typeface="Calibri" pitchFamily="34" charset="0"/>
              <a:cs typeface="Times New Roman" pitchFamily="18" charset="0"/>
            </a:endParaRPr>
          </a:p>
          <a:p>
            <a:pPr marL="0" lvl="0" indent="0" eaLnBrk="0" fontAlgn="base" hangingPunct="0">
              <a:spcBef>
                <a:spcPct val="0"/>
              </a:spcBef>
              <a:spcAft>
                <a:spcPct val="0"/>
              </a:spcAft>
              <a:buClrTx/>
              <a:buSzTx/>
              <a:buNone/>
            </a:pPr>
            <a:endParaRPr lang="en-US" sz="2500" dirty="0" smtClean="0">
              <a:latin typeface="Century Gothic" pitchFamily="34" charset="0"/>
              <a:ea typeface="Calibri" pitchFamily="34" charset="0"/>
              <a:cs typeface="Times New Roman" pitchFamily="18" charset="0"/>
            </a:endParaRPr>
          </a:p>
          <a:p>
            <a:pPr marL="0" lvl="0" indent="0" eaLnBrk="0" fontAlgn="base" hangingPunct="0">
              <a:spcBef>
                <a:spcPct val="0"/>
              </a:spcBef>
              <a:spcAft>
                <a:spcPct val="0"/>
              </a:spcAft>
              <a:buClrTx/>
              <a:buSzTx/>
              <a:buNone/>
            </a:pPr>
            <a:r>
              <a:rPr lang="en-US" sz="2500" dirty="0" smtClean="0">
                <a:latin typeface="Century Gothic" pitchFamily="34" charset="0"/>
                <a:ea typeface="Calibri" pitchFamily="34" charset="0"/>
                <a:cs typeface="Times New Roman" pitchFamily="18" charset="0"/>
              </a:rPr>
              <a:t>Repayment Period: After harvesting / at any point of time.</a:t>
            </a:r>
            <a:endParaRPr lang="en-US" sz="2500" dirty="0" smtClean="0">
              <a:latin typeface="Century Gothic" pitchFamily="34" charset="0"/>
            </a:endParaRPr>
          </a:p>
          <a:p>
            <a:pPr marL="0" lvl="0" indent="0" eaLnBrk="0" fontAlgn="base" hangingPunct="0">
              <a:spcBef>
                <a:spcPct val="0"/>
              </a:spcBef>
              <a:spcAft>
                <a:spcPct val="0"/>
              </a:spcAft>
              <a:buClrTx/>
              <a:buSzTx/>
              <a:buNone/>
            </a:pPr>
            <a:r>
              <a:rPr lang="en-US" sz="2500" dirty="0" smtClean="0">
                <a:latin typeface="Century Gothic" pitchFamily="34" charset="0"/>
                <a:ea typeface="Calibri" pitchFamily="34" charset="0"/>
                <a:cs typeface="Times New Roman" pitchFamily="18" charset="0"/>
              </a:rPr>
              <a:t>Repayment Amount: Full or Part payment (optional) that depends on Client’s Income/choice</a:t>
            </a:r>
            <a:endParaRPr lang="en-US" sz="2500" dirty="0" smtClean="0">
              <a:latin typeface="Century Gothic" pitchFamily="34" charset="0"/>
            </a:endParaRPr>
          </a:p>
          <a:p>
            <a:pPr marL="0" lvl="0" indent="0" eaLnBrk="0" fontAlgn="base" hangingPunct="0">
              <a:spcBef>
                <a:spcPct val="0"/>
              </a:spcBef>
              <a:spcAft>
                <a:spcPct val="0"/>
              </a:spcAft>
              <a:buClrTx/>
              <a:buSzTx/>
              <a:buNone/>
            </a:pPr>
            <a:r>
              <a:rPr lang="en-US" sz="2500" dirty="0" smtClean="0">
                <a:latin typeface="Century Gothic" pitchFamily="34" charset="0"/>
                <a:ea typeface="Calibri" pitchFamily="34" charset="0"/>
                <a:cs typeface="Times New Roman" pitchFamily="18" charset="0"/>
              </a:rPr>
              <a:t>Payment of Interest: Rs. 200 pm. @ 24 % reducing</a:t>
            </a:r>
            <a:endParaRPr lang="en-US" sz="2500" dirty="0" smtClean="0">
              <a:latin typeface="Century Gothic" pitchFamily="34" charset="0"/>
            </a:endParaRPr>
          </a:p>
          <a:p>
            <a:pPr marL="0" lvl="0" indent="0" eaLnBrk="0" fontAlgn="base" hangingPunct="0">
              <a:spcBef>
                <a:spcPct val="0"/>
              </a:spcBef>
              <a:spcAft>
                <a:spcPct val="0"/>
              </a:spcAft>
              <a:buClrTx/>
              <a:buSzTx/>
              <a:buNone/>
            </a:pPr>
            <a:endParaRPr lang="en-US" sz="2500" dirty="0" smtClean="0">
              <a:latin typeface="Century Gothic" pitchFamily="34" charset="0"/>
              <a:ea typeface="Calibri" pitchFamily="34" charset="0"/>
              <a:cs typeface="Times New Roman" pitchFamily="18" charset="0"/>
            </a:endParaRPr>
          </a:p>
          <a:p>
            <a:pPr marL="0" lvl="0" indent="0" eaLnBrk="0" fontAlgn="base" hangingPunct="0">
              <a:spcBef>
                <a:spcPct val="0"/>
              </a:spcBef>
              <a:spcAft>
                <a:spcPct val="0"/>
              </a:spcAft>
              <a:buClrTx/>
              <a:buSzTx/>
              <a:buNone/>
            </a:pPr>
            <a:endParaRPr lang="en-US" sz="2500" dirty="0" smtClean="0">
              <a:latin typeface="Century Gothic" pitchFamily="34" charset="0"/>
              <a:ea typeface="Calibri" pitchFamily="34" charset="0"/>
              <a:cs typeface="Times New Roman" pitchFamily="18" charset="0"/>
            </a:endParaRPr>
          </a:p>
          <a:p>
            <a:pPr marL="0" lvl="0" indent="0" eaLnBrk="0" fontAlgn="base" hangingPunct="0">
              <a:spcBef>
                <a:spcPct val="0"/>
              </a:spcBef>
              <a:spcAft>
                <a:spcPct val="0"/>
              </a:spcAft>
              <a:buClrTx/>
              <a:buSzTx/>
              <a:buNone/>
            </a:pPr>
            <a:endParaRPr lang="en-US" sz="2500" dirty="0" smtClean="0">
              <a:latin typeface="Century Gothic" pitchFamily="34" charset="0"/>
              <a:ea typeface="Calibri" pitchFamily="34" charset="0"/>
              <a:cs typeface="Times New Roman" pitchFamily="18" charset="0"/>
            </a:endParaRPr>
          </a:p>
          <a:p>
            <a:pPr marL="0" lvl="0" indent="0" eaLnBrk="0" fontAlgn="base" hangingPunct="0">
              <a:spcBef>
                <a:spcPct val="0"/>
              </a:spcBef>
              <a:spcAft>
                <a:spcPct val="0"/>
              </a:spcAft>
              <a:buClrTx/>
              <a:buSzTx/>
              <a:buNone/>
            </a:pPr>
            <a:r>
              <a:rPr lang="en-US" sz="2500" dirty="0" smtClean="0">
                <a:latin typeface="Century Gothic" pitchFamily="34" charset="0"/>
                <a:ea typeface="Calibri" pitchFamily="34" charset="0"/>
                <a:cs typeface="Times New Roman" pitchFamily="18" charset="0"/>
              </a:rPr>
              <a:t>Savings: Depending on the Savings option with credit plus facility a client chooses the Loan Can be</a:t>
            </a:r>
          </a:p>
          <a:p>
            <a:pPr marL="0" lvl="0" indent="0" eaLnBrk="0" fontAlgn="base" hangingPunct="0">
              <a:spcBef>
                <a:spcPct val="0"/>
              </a:spcBef>
              <a:spcAft>
                <a:spcPct val="0"/>
              </a:spcAft>
              <a:buClrTx/>
              <a:buSzTx/>
              <a:buNone/>
            </a:pPr>
            <a:r>
              <a:rPr lang="en-US" sz="2500" dirty="0" smtClean="0">
                <a:latin typeface="Century Gothic" pitchFamily="34" charset="0"/>
                <a:ea typeface="Calibri" pitchFamily="34" charset="0"/>
                <a:cs typeface="Times New Roman" pitchFamily="18" charset="0"/>
              </a:rPr>
              <a:t>set off as under </a:t>
            </a:r>
            <a:endParaRPr lang="en-US" sz="2500" dirty="0" smtClean="0">
              <a:latin typeface="Century Gothic" pitchFamily="34" charset="0"/>
            </a:endParaRPr>
          </a:p>
          <a:p>
            <a:pPr marL="0" lvl="0" indent="0" eaLnBrk="0" fontAlgn="base" hangingPunct="0">
              <a:spcBef>
                <a:spcPct val="0"/>
              </a:spcBef>
              <a:spcAft>
                <a:spcPct val="0"/>
              </a:spcAft>
              <a:buClrTx/>
              <a:buSzTx/>
              <a:buNone/>
            </a:pPr>
            <a:r>
              <a:rPr lang="en-US" sz="2500" b="1" dirty="0" smtClean="0">
                <a:latin typeface="Century Gothic" pitchFamily="34" charset="0"/>
                <a:ea typeface="Calibri" pitchFamily="34" charset="0"/>
                <a:cs typeface="Times New Roman" pitchFamily="18" charset="0"/>
              </a:rPr>
              <a:t>            </a:t>
            </a:r>
          </a:p>
          <a:p>
            <a:pPr marL="0" lvl="0" indent="0" eaLnBrk="0" fontAlgn="base" hangingPunct="0">
              <a:spcBef>
                <a:spcPct val="0"/>
              </a:spcBef>
              <a:spcAft>
                <a:spcPct val="0"/>
              </a:spcAft>
              <a:buClrTx/>
              <a:buSzTx/>
              <a:buNone/>
            </a:pPr>
            <a:r>
              <a:rPr lang="en-US" sz="2500" b="1" dirty="0" smtClean="0">
                <a:latin typeface="Century Gothic" pitchFamily="34" charset="0"/>
                <a:ea typeface="Calibri" pitchFamily="34" charset="0"/>
                <a:cs typeface="Times New Roman" pitchFamily="18" charset="0"/>
              </a:rPr>
              <a:t> </a:t>
            </a:r>
            <a:r>
              <a:rPr lang="en-US" sz="2500" dirty="0" smtClean="0">
                <a:latin typeface="Century Gothic" pitchFamily="34" charset="0"/>
                <a:ea typeface="Calibri" pitchFamily="34" charset="0"/>
                <a:cs typeface="Times New Roman" pitchFamily="18" charset="0"/>
              </a:rPr>
              <a:t>3 % savings / Pm i.e. 300 for a loan of Rs. 10000/- + int. pay monthly Period of setting off 27 months</a:t>
            </a:r>
            <a:endParaRPr lang="en-US" sz="2500" dirty="0" smtClean="0">
              <a:latin typeface="Century Gothic" pitchFamily="34" charset="0"/>
            </a:endParaRPr>
          </a:p>
          <a:p>
            <a:pPr marL="0" lvl="0" indent="0" eaLnBrk="0" fontAlgn="base" hangingPunct="0">
              <a:spcBef>
                <a:spcPct val="0"/>
              </a:spcBef>
              <a:spcAft>
                <a:spcPct val="0"/>
              </a:spcAft>
              <a:buClrTx/>
              <a:buSzTx/>
              <a:buNone/>
            </a:pPr>
            <a:r>
              <a:rPr lang="en-US" sz="2500" dirty="0" smtClean="0">
                <a:latin typeface="Century Gothic" pitchFamily="34" charset="0"/>
                <a:ea typeface="Calibri" pitchFamily="34" charset="0"/>
                <a:cs typeface="Times New Roman" pitchFamily="18" charset="0"/>
              </a:rPr>
              <a:t> 2 % savings / Pm i.e. 200 for a loan of Rs. 10000/- + int. pay monthly Period of setting off 39 months</a:t>
            </a:r>
            <a:endParaRPr lang="en-US" sz="2500" dirty="0" smtClean="0">
              <a:latin typeface="Century Gothic" pitchFamily="34" charset="0"/>
            </a:endParaRPr>
          </a:p>
          <a:p>
            <a:pPr marL="0" lvl="0" indent="0" eaLnBrk="0" fontAlgn="base" hangingPunct="0">
              <a:spcBef>
                <a:spcPct val="0"/>
              </a:spcBef>
              <a:spcAft>
                <a:spcPct val="0"/>
              </a:spcAft>
              <a:buClrTx/>
              <a:buSzTx/>
              <a:buNone/>
            </a:pPr>
            <a:r>
              <a:rPr lang="en-US" sz="2500" dirty="0" smtClean="0">
                <a:latin typeface="Century Gothic" pitchFamily="34" charset="0"/>
                <a:ea typeface="Calibri" pitchFamily="34" charset="0"/>
                <a:cs typeface="Times New Roman" pitchFamily="18" charset="0"/>
              </a:rPr>
              <a:t>      </a:t>
            </a:r>
          </a:p>
          <a:p>
            <a:pPr marL="0" lvl="0" indent="0" algn="ctr" eaLnBrk="0" fontAlgn="base" hangingPunct="0">
              <a:spcBef>
                <a:spcPct val="0"/>
              </a:spcBef>
              <a:spcAft>
                <a:spcPct val="0"/>
              </a:spcAft>
              <a:buClrTx/>
              <a:buSzTx/>
              <a:buNone/>
            </a:pPr>
            <a:r>
              <a:rPr lang="en-US" sz="2900" b="1" dirty="0" smtClean="0">
                <a:solidFill>
                  <a:srgbClr val="00B050"/>
                </a:solidFill>
                <a:latin typeface="Century Gothic" pitchFamily="34" charset="0"/>
                <a:cs typeface="Times New Roman" pitchFamily="18" charset="0"/>
              </a:rPr>
              <a:t>(Interest @4-10% p.a. is payable on deposit )</a:t>
            </a:r>
            <a:endParaRPr lang="en-US" sz="2900" b="1" dirty="0" smtClean="0">
              <a:solidFill>
                <a:srgbClr val="00B050"/>
              </a:solidFill>
              <a:latin typeface="Century Gothic" pitchFamily="34" charset="0"/>
            </a:endParaRPr>
          </a:p>
          <a:p>
            <a:pPr marL="0" lvl="0" indent="0" algn="ctr" eaLnBrk="0" fontAlgn="base" hangingPunct="0">
              <a:spcBef>
                <a:spcPct val="0"/>
              </a:spcBef>
              <a:spcAft>
                <a:spcPct val="0"/>
              </a:spcAft>
              <a:buClrTx/>
              <a:buSzTx/>
              <a:buNone/>
            </a:pPr>
            <a:r>
              <a:rPr lang="en-US" sz="2900" b="1" dirty="0" smtClean="0">
                <a:solidFill>
                  <a:srgbClr val="00B050"/>
                </a:solidFill>
                <a:latin typeface="Century Gothic" pitchFamily="34" charset="0"/>
                <a:ea typeface="Calibri" pitchFamily="34" charset="0"/>
                <a:cs typeface="Times New Roman" pitchFamily="18" charset="0"/>
              </a:rPr>
              <a:t> </a:t>
            </a:r>
          </a:p>
          <a:p>
            <a:pPr marL="0" lvl="0" indent="0" algn="ctr" eaLnBrk="0" fontAlgn="base" hangingPunct="0">
              <a:spcBef>
                <a:spcPct val="0"/>
              </a:spcBef>
              <a:spcAft>
                <a:spcPct val="0"/>
              </a:spcAft>
              <a:buClrTx/>
              <a:buSzTx/>
              <a:buNone/>
            </a:pPr>
            <a:r>
              <a:rPr lang="en-US" sz="2900" b="1" dirty="0" smtClean="0">
                <a:solidFill>
                  <a:srgbClr val="00B050"/>
                </a:solidFill>
                <a:latin typeface="Century Gothic" pitchFamily="34" charset="0"/>
                <a:ea typeface="Calibri" pitchFamily="34" charset="0"/>
                <a:cs typeface="Times New Roman" pitchFamily="18" charset="0"/>
              </a:rPr>
              <a:t> </a:t>
            </a:r>
            <a:r>
              <a:rPr lang="en-US" sz="2900" b="1" dirty="0" smtClean="0">
                <a:solidFill>
                  <a:srgbClr val="FF0000"/>
                </a:solidFill>
                <a:latin typeface="Century Gothic" pitchFamily="34" charset="0"/>
                <a:ea typeface="Calibri" pitchFamily="34" charset="0"/>
                <a:cs typeface="Times New Roman" pitchFamily="18" charset="0"/>
              </a:rPr>
              <a:t>(Loan Interest @ 24 % for one year, 21% for 2</a:t>
            </a:r>
            <a:r>
              <a:rPr lang="en-US" sz="2900" b="1" baseline="30000" dirty="0" smtClean="0">
                <a:solidFill>
                  <a:srgbClr val="FF0000"/>
                </a:solidFill>
                <a:latin typeface="Century Gothic" pitchFamily="34" charset="0"/>
                <a:ea typeface="Calibri" pitchFamily="34" charset="0"/>
                <a:cs typeface="Times New Roman" pitchFamily="18" charset="0"/>
              </a:rPr>
              <a:t>nd</a:t>
            </a:r>
            <a:r>
              <a:rPr lang="en-US" sz="2900" b="1" dirty="0" smtClean="0">
                <a:solidFill>
                  <a:srgbClr val="FF0000"/>
                </a:solidFill>
                <a:latin typeface="Century Gothic" pitchFamily="34" charset="0"/>
                <a:ea typeface="Calibri" pitchFamily="34" charset="0"/>
                <a:cs typeface="Times New Roman" pitchFamily="18" charset="0"/>
              </a:rPr>
              <a:t> year , 18% p.a. for 3</a:t>
            </a:r>
            <a:r>
              <a:rPr lang="en-US" sz="2900" b="1" baseline="30000" dirty="0" smtClean="0">
                <a:solidFill>
                  <a:srgbClr val="FF0000"/>
                </a:solidFill>
                <a:latin typeface="Century Gothic" pitchFamily="34" charset="0"/>
                <a:ea typeface="Calibri" pitchFamily="34" charset="0"/>
                <a:cs typeface="Times New Roman" pitchFamily="18" charset="0"/>
              </a:rPr>
              <a:t>rd</a:t>
            </a:r>
            <a:r>
              <a:rPr lang="en-US" sz="2900" b="1" dirty="0" smtClean="0">
                <a:solidFill>
                  <a:srgbClr val="FF0000"/>
                </a:solidFill>
                <a:latin typeface="Century Gothic" pitchFamily="34" charset="0"/>
                <a:ea typeface="Calibri" pitchFamily="34" charset="0"/>
                <a:cs typeface="Times New Roman" pitchFamily="18" charset="0"/>
              </a:rPr>
              <a:t> years &amp; onwards  for clients with regular savings)</a:t>
            </a:r>
          </a:p>
          <a:p>
            <a:pPr marL="0" lvl="0" indent="0" eaLnBrk="0" fontAlgn="base" hangingPunct="0">
              <a:spcBef>
                <a:spcPct val="0"/>
              </a:spcBef>
              <a:spcAft>
                <a:spcPct val="0"/>
              </a:spcAft>
              <a:buClrTx/>
              <a:buSzTx/>
              <a:buNone/>
            </a:pPr>
            <a:endParaRPr lang="en-US" sz="2800" dirty="0" smtClean="0">
              <a:solidFill>
                <a:srgbClr val="C00000"/>
              </a:solidFill>
              <a:latin typeface="Century Gothic" pitchFamily="34" charset="0"/>
              <a:cs typeface="Times New Roman" pitchFamily="18" charset="0"/>
            </a:endParaRPr>
          </a:p>
          <a:p>
            <a:pPr marL="0" lvl="0" indent="0" eaLnBrk="0" fontAlgn="base" hangingPunct="0">
              <a:spcBef>
                <a:spcPct val="0"/>
              </a:spcBef>
              <a:spcAft>
                <a:spcPct val="0"/>
              </a:spcAft>
              <a:buClrTx/>
              <a:buSzTx/>
              <a:buNone/>
            </a:pPr>
            <a:endParaRPr lang="en-US" sz="2800" dirty="0" smtClean="0">
              <a:latin typeface="Century Gothic"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657600"/>
            <a:ext cx="8305800" cy="3539430"/>
          </a:xfrm>
          <a:prstGeom prst="rect">
            <a:avLst/>
          </a:prstGeom>
          <a:noFill/>
        </p:spPr>
        <p:txBody>
          <a:bodyPr wrap="square" rtlCol="0">
            <a:spAutoFit/>
          </a:bodyPr>
          <a:lstStyle/>
          <a:p>
            <a:endParaRPr lang="en-US" sz="3200" dirty="0" smtClean="0">
              <a:solidFill>
                <a:srgbClr val="00B050"/>
              </a:solidFill>
              <a:latin typeface="Maiandra GD" pitchFamily="34" charset="0"/>
            </a:endParaRPr>
          </a:p>
          <a:p>
            <a:r>
              <a:rPr lang="en-US" sz="3200" dirty="0" smtClean="0">
                <a:solidFill>
                  <a:srgbClr val="237406"/>
                </a:solidFill>
                <a:latin typeface="Maiandra GD" pitchFamily="34" charset="0"/>
              </a:rPr>
              <a:t>“All the wealth of the world  can not help  </a:t>
            </a:r>
          </a:p>
          <a:p>
            <a:r>
              <a:rPr lang="en-US" sz="3200" dirty="0" smtClean="0">
                <a:solidFill>
                  <a:srgbClr val="237406"/>
                </a:solidFill>
                <a:latin typeface="Maiandra GD" pitchFamily="34" charset="0"/>
              </a:rPr>
              <a:t> one little Indian village  if the people are not   </a:t>
            </a:r>
          </a:p>
          <a:p>
            <a:r>
              <a:rPr lang="en-US" sz="3200" dirty="0" smtClean="0">
                <a:solidFill>
                  <a:srgbClr val="237406"/>
                </a:solidFill>
                <a:latin typeface="Maiandra GD" pitchFamily="34" charset="0"/>
              </a:rPr>
              <a:t> taught to help themselves</a:t>
            </a:r>
            <a:r>
              <a:rPr lang="en-US" sz="2000" dirty="0" smtClean="0">
                <a:solidFill>
                  <a:srgbClr val="237406"/>
                </a:solidFill>
                <a:latin typeface="Maiandra GD" pitchFamily="34" charset="0"/>
              </a:rPr>
              <a:t>”           </a:t>
            </a:r>
            <a:r>
              <a:rPr lang="en-US" sz="2000" b="1" dirty="0" smtClean="0">
                <a:solidFill>
                  <a:srgbClr val="C00000"/>
                </a:solidFill>
                <a:latin typeface="Maiandra GD" pitchFamily="34" charset="0"/>
              </a:rPr>
              <a:t>- Swami Vivekananda </a:t>
            </a:r>
            <a:r>
              <a:rPr lang="en-US" dirty="0" smtClean="0">
                <a:solidFill>
                  <a:srgbClr val="C00000"/>
                </a:solidFill>
                <a:latin typeface="Maiandra GD" pitchFamily="34" charset="0"/>
              </a:rPr>
              <a:t>      </a:t>
            </a:r>
          </a:p>
          <a:p>
            <a:endParaRPr lang="en-US" sz="2400" dirty="0" smtClean="0">
              <a:solidFill>
                <a:srgbClr val="003300"/>
              </a:solidFill>
            </a:endParaRPr>
          </a:p>
          <a:p>
            <a:endParaRPr lang="en-US" sz="2400" dirty="0" smtClean="0">
              <a:solidFill>
                <a:srgbClr val="003300"/>
              </a:solidFill>
            </a:endParaRPr>
          </a:p>
          <a:p>
            <a:endParaRPr lang="en-US" sz="2400" dirty="0" smtClean="0">
              <a:solidFill>
                <a:prstClr val="black"/>
              </a:solidFill>
            </a:endParaRPr>
          </a:p>
          <a:p>
            <a:endParaRPr lang="en-IN" sz="2400" dirty="0">
              <a:solidFill>
                <a:prstClr val="black"/>
              </a:solidFill>
            </a:endParaRPr>
          </a:p>
        </p:txBody>
      </p:sp>
      <p:pic>
        <p:nvPicPr>
          <p:cNvPr id="123906" name="Picture 2" descr="I:\images (64).jpg"/>
          <p:cNvPicPr>
            <a:picLocks noChangeAspect="1" noChangeArrowheads="1"/>
          </p:cNvPicPr>
          <p:nvPr/>
        </p:nvPicPr>
        <p:blipFill>
          <a:blip r:embed="rId2" cstate="print"/>
          <a:srcRect/>
          <a:stretch>
            <a:fillRect/>
          </a:stretch>
        </p:blipFill>
        <p:spPr bwMode="auto">
          <a:xfrm>
            <a:off x="3357554" y="1142984"/>
            <a:ext cx="1643074" cy="2357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27671453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C:\Users\SONY\Desktop\VSSU\CD all Docs\VSSU  &amp; ITS ACTIVITIES\A19  ROAD SIDE PLANTATION BY VSSU.jpg"/>
          <p:cNvPicPr>
            <a:picLocks noGrp="1" noChangeAspect="1" noChangeArrowheads="1"/>
          </p:cNvPicPr>
          <p:nvPr>
            <p:ph idx="1"/>
          </p:nvPr>
        </p:nvPicPr>
        <p:blipFill>
          <a:blip r:embed="rId2" cstate="print"/>
          <a:srcRect/>
          <a:stretch>
            <a:fillRect/>
          </a:stretch>
        </p:blipFill>
        <p:spPr bwMode="auto">
          <a:xfrm>
            <a:off x="-457200" y="0"/>
            <a:ext cx="10591800" cy="6858000"/>
          </a:xfrm>
          <a:prstGeom prst="rect">
            <a:avLst/>
          </a:prstGeom>
          <a:noFill/>
        </p:spPr>
      </p:pic>
      <p:sp>
        <p:nvSpPr>
          <p:cNvPr id="5" name="TextBox 4"/>
          <p:cNvSpPr txBox="1"/>
          <p:nvPr/>
        </p:nvSpPr>
        <p:spPr>
          <a:xfrm>
            <a:off x="0" y="4953000"/>
            <a:ext cx="9144000" cy="1785104"/>
          </a:xfrm>
          <a:prstGeom prst="rect">
            <a:avLst/>
          </a:prstGeom>
          <a:noFill/>
        </p:spPr>
        <p:txBody>
          <a:bodyPr wrap="square" rtlCol="0">
            <a:spAutoFit/>
          </a:bodyPr>
          <a:lstStyle/>
          <a:p>
            <a:pPr algn="ctr"/>
            <a:r>
              <a:rPr lang="en-US" dirty="0" smtClean="0">
                <a:solidFill>
                  <a:srgbClr val="FFFF66"/>
                </a:solidFill>
              </a:rPr>
              <a:t>  </a:t>
            </a:r>
          </a:p>
          <a:p>
            <a:pPr algn="ctr"/>
            <a:r>
              <a:rPr lang="en-US" b="1" dirty="0" smtClean="0">
                <a:solidFill>
                  <a:schemeClr val="bg1"/>
                </a:solidFill>
                <a:latin typeface="Century Gothic" pitchFamily="34" charset="0"/>
              </a:rPr>
              <a:t>  P</a:t>
            </a:r>
            <a:r>
              <a:rPr lang="en-US" sz="2000" b="1" dirty="0" smtClean="0">
                <a:solidFill>
                  <a:schemeClr val="bg1"/>
                </a:solidFill>
                <a:latin typeface="Century Gothic" pitchFamily="34" charset="0"/>
              </a:rPr>
              <a:t>lease  visit  </a:t>
            </a:r>
            <a:r>
              <a:rPr lang="en-US" sz="2000" b="1" dirty="0" smtClean="0">
                <a:solidFill>
                  <a:schemeClr val="bg1"/>
                </a:solidFill>
                <a:latin typeface="Century Gothic" pitchFamily="34" charset="0"/>
                <a:hlinkClick r:id="rId3"/>
              </a:rPr>
              <a:t>www.vssu.in</a:t>
            </a:r>
            <a:r>
              <a:rPr lang="en-US" sz="2000" b="1" dirty="0" smtClean="0">
                <a:solidFill>
                  <a:schemeClr val="bg1"/>
                </a:solidFill>
                <a:latin typeface="Century Gothic" pitchFamily="34" charset="0"/>
              </a:rPr>
              <a:t>                       </a:t>
            </a:r>
          </a:p>
          <a:p>
            <a:pPr algn="ctr"/>
            <a:r>
              <a:rPr lang="en-US" sz="2000" b="1" dirty="0" smtClean="0">
                <a:solidFill>
                  <a:schemeClr val="bg1"/>
                </a:solidFill>
                <a:latin typeface="Century Gothic" pitchFamily="34" charset="0"/>
              </a:rPr>
              <a:t>our organization in West Bengal, India</a:t>
            </a:r>
          </a:p>
          <a:p>
            <a:pPr algn="ctr"/>
            <a:r>
              <a:rPr lang="en-US" sz="2000" b="1" dirty="0" smtClean="0">
                <a:solidFill>
                  <a:schemeClr val="bg1"/>
                </a:solidFill>
                <a:latin typeface="Century Gothic" pitchFamily="34" charset="0"/>
              </a:rPr>
              <a:t>Email  </a:t>
            </a:r>
            <a:r>
              <a:rPr lang="en-US" sz="2000" b="1" dirty="0" err="1" smtClean="0">
                <a:solidFill>
                  <a:schemeClr val="bg1"/>
                </a:solidFill>
                <a:latin typeface="Century Gothic" pitchFamily="34" charset="0"/>
              </a:rPr>
              <a:t>vssu.in</a:t>
            </a:r>
            <a:r>
              <a:rPr lang="en-US" sz="2000" b="1" dirty="0" smtClean="0">
                <a:solidFill>
                  <a:schemeClr val="bg1"/>
                </a:solidFill>
                <a:latin typeface="Century Gothic" pitchFamily="34" charset="0"/>
              </a:rPr>
              <a:t>@ gmail.com  +91 97357  06439</a:t>
            </a:r>
          </a:p>
          <a:p>
            <a:pPr algn="ctr"/>
            <a:r>
              <a:rPr lang="en-US" sz="3200" b="1" dirty="0" smtClean="0">
                <a:solidFill>
                  <a:schemeClr val="bg1"/>
                </a:solidFill>
                <a:latin typeface="Century Gothic" pitchFamily="34" charset="0"/>
              </a:rPr>
              <a:t> Namaskar </a:t>
            </a:r>
            <a:endParaRPr lang="en-US" sz="3200" b="1" dirty="0">
              <a:solidFill>
                <a:schemeClr val="bg1"/>
              </a:solidFill>
              <a:latin typeface="Century Gothic" pitchFamily="34" charset="0"/>
            </a:endParaRPr>
          </a:p>
        </p:txBody>
      </p:sp>
      <p:pic>
        <p:nvPicPr>
          <p:cNvPr id="7" name="Picture 36" descr="C:\Documents and Settings\darpan\Desktop\vssu-1.jpg"/>
          <p:cNvPicPr>
            <a:picLocks noChangeAspect="1" noChangeArrowheads="1"/>
          </p:cNvPicPr>
          <p:nvPr/>
        </p:nvPicPr>
        <p:blipFill>
          <a:blip r:embed="rId4" cstate="print">
            <a:lum bright="10000" contrast="30000"/>
          </a:blip>
          <a:srcRect/>
          <a:stretch>
            <a:fillRect/>
          </a:stretch>
        </p:blipFill>
        <p:spPr bwMode="auto">
          <a:xfrm>
            <a:off x="4267200" y="4724400"/>
            <a:ext cx="990600" cy="53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0" y="228600"/>
            <a:ext cx="9144000" cy="954107"/>
          </a:xfrm>
          <a:prstGeom prst="rect">
            <a:avLst/>
          </a:prstGeom>
          <a:noFill/>
        </p:spPr>
        <p:txBody>
          <a:bodyPr wrap="square" rtlCol="0">
            <a:spAutoFit/>
          </a:bodyPr>
          <a:lstStyle/>
          <a:p>
            <a:pPr algn="ctr"/>
            <a:r>
              <a:rPr lang="en-US" sz="2800" b="1" i="1" dirty="0" smtClean="0">
                <a:solidFill>
                  <a:schemeClr val="bg1"/>
                </a:solidFill>
                <a:latin typeface="Century Gothic" pitchFamily="34" charset="0"/>
              </a:rPr>
              <a:t>I am grateful to the Community people </a:t>
            </a:r>
          </a:p>
          <a:p>
            <a:pPr algn="ctr"/>
            <a:r>
              <a:rPr lang="en-US" sz="2800" b="1" i="1" dirty="0" smtClean="0">
                <a:solidFill>
                  <a:schemeClr val="bg1"/>
                </a:solidFill>
                <a:latin typeface="Century Gothic" pitchFamily="34" charset="0"/>
              </a:rPr>
              <a:t> and to all of you</a:t>
            </a:r>
            <a:r>
              <a:rPr lang="en-US" sz="2800" b="1" i="1" dirty="0">
                <a:solidFill>
                  <a:schemeClr val="bg1"/>
                </a:solidFill>
                <a:latin typeface="Century Gothic" pitchFamily="34" charset="0"/>
              </a:rPr>
              <a:t> </a:t>
            </a:r>
            <a:r>
              <a:rPr lang="en-US" sz="2800" b="1" i="1" dirty="0" smtClean="0">
                <a:solidFill>
                  <a:schemeClr val="bg1"/>
                </a:solidFill>
                <a:latin typeface="Century Gothic" pitchFamily="34" charset="0"/>
              </a:rPr>
              <a:t>for the invitation and the support </a:t>
            </a:r>
            <a:endParaRPr lang="en-US" sz="2800" b="1" i="1" dirty="0">
              <a:solidFill>
                <a:schemeClr val="bg1"/>
              </a:solidFill>
              <a:latin typeface="Century Gothic" pitchFamily="34" charset="0"/>
            </a:endParaRPr>
          </a:p>
        </p:txBody>
      </p:sp>
    </p:spTree>
    <p:extLst>
      <p:ext uri="{BB962C8B-B14F-4D97-AF65-F5344CB8AC3E}">
        <p14:creationId xmlns="" xmlns:p14="http://schemas.microsoft.com/office/powerpoint/2010/main" val="177254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C:\Documents and Settings\darpan\Desktop\vssu-1.jpg"/>
          <p:cNvPicPr>
            <a:picLocks noGrp="1" noChangeAspect="1" noChangeArrowheads="1"/>
          </p:cNvPicPr>
          <p:nvPr>
            <p:ph idx="1"/>
          </p:nvPr>
        </p:nvPicPr>
        <p:blipFill>
          <a:blip r:embed="rId3" cstate="print">
            <a:lum contrast="10000"/>
          </a:blip>
          <a:srcRect/>
          <a:stretch>
            <a:fillRect/>
          </a:stretch>
        </p:blipFill>
        <p:spPr bwMode="auto">
          <a:xfrm>
            <a:off x="3657600" y="152400"/>
            <a:ext cx="1752600" cy="9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914400" y="457200"/>
            <a:ext cx="2667000" cy="677108"/>
          </a:xfrm>
          <a:prstGeom prst="rect">
            <a:avLst/>
          </a:prstGeom>
          <a:noFill/>
        </p:spPr>
        <p:txBody>
          <a:bodyPr wrap="square" rtlCol="0">
            <a:spAutoFit/>
          </a:bodyPr>
          <a:lstStyle/>
          <a:p>
            <a:pPr algn="ctr"/>
            <a:r>
              <a:rPr lang="en-US" sz="1400" b="1" dirty="0" smtClean="0">
                <a:solidFill>
                  <a:srgbClr val="FFC000"/>
                </a:solidFill>
                <a:latin typeface="Century Gothic" pitchFamily="34" charset="0"/>
              </a:rPr>
              <a:t>Vision :</a:t>
            </a:r>
          </a:p>
          <a:p>
            <a:pPr algn="ctr"/>
            <a:r>
              <a:rPr lang="en-US" sz="1200" b="1" dirty="0">
                <a:solidFill>
                  <a:srgbClr val="FFC000"/>
                </a:solidFill>
                <a:latin typeface="Century Gothic" pitchFamily="34" charset="0"/>
              </a:rPr>
              <a:t>C</a:t>
            </a:r>
            <a:r>
              <a:rPr lang="en-US" sz="1200" b="1" dirty="0" smtClean="0">
                <a:solidFill>
                  <a:srgbClr val="FFC000"/>
                </a:solidFill>
                <a:latin typeface="Century Gothic" pitchFamily="34" charset="0"/>
              </a:rPr>
              <a:t>ommunity </a:t>
            </a:r>
            <a:r>
              <a:rPr lang="en-US" sz="1200" b="1" dirty="0">
                <a:solidFill>
                  <a:srgbClr val="FFC000"/>
                </a:solidFill>
                <a:latin typeface="Century Gothic" pitchFamily="34" charset="0"/>
              </a:rPr>
              <a:t> </a:t>
            </a:r>
            <a:r>
              <a:rPr lang="en-US" sz="1200" b="1" dirty="0" smtClean="0">
                <a:solidFill>
                  <a:srgbClr val="FFC000"/>
                </a:solidFill>
                <a:latin typeface="Century Gothic" pitchFamily="34" charset="0"/>
              </a:rPr>
              <a:t>Development </a:t>
            </a:r>
          </a:p>
          <a:p>
            <a:pPr algn="ctr"/>
            <a:r>
              <a:rPr lang="en-US" sz="1200" b="1" dirty="0" smtClean="0">
                <a:solidFill>
                  <a:srgbClr val="FFC000"/>
                </a:solidFill>
                <a:latin typeface="Century Gothic" pitchFamily="34" charset="0"/>
              </a:rPr>
              <a:t>through Community </a:t>
            </a:r>
            <a:r>
              <a:rPr lang="en-US" sz="1200" b="1" dirty="0">
                <a:solidFill>
                  <a:srgbClr val="FFC000"/>
                </a:solidFill>
                <a:latin typeface="Century Gothic" pitchFamily="34" charset="0"/>
              </a:rPr>
              <a:t>R</a:t>
            </a:r>
            <a:r>
              <a:rPr lang="en-US" sz="1200" b="1" dirty="0" smtClean="0">
                <a:solidFill>
                  <a:srgbClr val="FFC000"/>
                </a:solidFill>
                <a:latin typeface="Century Gothic" pitchFamily="34" charset="0"/>
              </a:rPr>
              <a:t>ecources</a:t>
            </a:r>
            <a:endParaRPr lang="en-US" sz="1200" b="1" dirty="0">
              <a:solidFill>
                <a:srgbClr val="FFC000"/>
              </a:solidFill>
              <a:latin typeface="Century Gothic" pitchFamily="34" charset="0"/>
            </a:endParaRPr>
          </a:p>
        </p:txBody>
      </p:sp>
      <p:sp>
        <p:nvSpPr>
          <p:cNvPr id="7" name="TextBox 6"/>
          <p:cNvSpPr txBox="1"/>
          <p:nvPr/>
        </p:nvSpPr>
        <p:spPr>
          <a:xfrm>
            <a:off x="5638800" y="533400"/>
            <a:ext cx="2667000" cy="677108"/>
          </a:xfrm>
          <a:prstGeom prst="rect">
            <a:avLst/>
          </a:prstGeom>
          <a:noFill/>
        </p:spPr>
        <p:txBody>
          <a:bodyPr wrap="square" rtlCol="0">
            <a:spAutoFit/>
          </a:bodyPr>
          <a:lstStyle/>
          <a:p>
            <a:pPr algn="ctr"/>
            <a:r>
              <a:rPr lang="en-US" sz="1400" b="1" dirty="0" smtClean="0">
                <a:solidFill>
                  <a:srgbClr val="FFC000"/>
                </a:solidFill>
                <a:latin typeface="Century Gothic" pitchFamily="34" charset="0"/>
              </a:rPr>
              <a:t>Mission :</a:t>
            </a:r>
          </a:p>
          <a:p>
            <a:pPr algn="ctr"/>
            <a:r>
              <a:rPr lang="en-US" sz="1200" b="1" dirty="0" smtClean="0">
                <a:solidFill>
                  <a:srgbClr val="FFC000"/>
                </a:solidFill>
                <a:latin typeface="Century Gothic" pitchFamily="34" charset="0"/>
              </a:rPr>
              <a:t>Poverty alleviation  &amp; Human Dev.  through Micro Finance</a:t>
            </a:r>
            <a:endParaRPr lang="en-US" sz="1200" b="1" dirty="0">
              <a:solidFill>
                <a:srgbClr val="FFC000"/>
              </a:solidFill>
              <a:latin typeface="Century Gothic" pitchFamily="34" charset="0"/>
            </a:endParaRPr>
          </a:p>
        </p:txBody>
      </p:sp>
      <p:sp>
        <p:nvSpPr>
          <p:cNvPr id="8" name="TextBox 7"/>
          <p:cNvSpPr txBox="1"/>
          <p:nvPr/>
        </p:nvSpPr>
        <p:spPr>
          <a:xfrm>
            <a:off x="3352800" y="1143000"/>
            <a:ext cx="2286000" cy="677108"/>
          </a:xfrm>
          <a:prstGeom prst="rect">
            <a:avLst/>
          </a:prstGeom>
          <a:noFill/>
        </p:spPr>
        <p:txBody>
          <a:bodyPr wrap="square" rtlCol="0">
            <a:spAutoFit/>
          </a:bodyPr>
          <a:lstStyle/>
          <a:p>
            <a:pPr algn="ctr"/>
            <a:r>
              <a:rPr lang="en-US" sz="1400" b="1" u="sng" dirty="0" smtClean="0">
                <a:solidFill>
                  <a:srgbClr val="00B050"/>
                </a:solidFill>
                <a:latin typeface="Century Gothic" pitchFamily="34" charset="0"/>
              </a:rPr>
              <a:t>Objective</a:t>
            </a:r>
            <a:r>
              <a:rPr lang="en-US" sz="1400" b="1" dirty="0" smtClean="0">
                <a:solidFill>
                  <a:srgbClr val="00B050"/>
                </a:solidFill>
                <a:latin typeface="Century Gothic" pitchFamily="34" charset="0"/>
              </a:rPr>
              <a:t>  :</a:t>
            </a:r>
          </a:p>
          <a:p>
            <a:pPr algn="ctr"/>
            <a:r>
              <a:rPr lang="en-US" sz="1200" b="1" dirty="0" smtClean="0">
                <a:solidFill>
                  <a:srgbClr val="00B050"/>
                </a:solidFill>
                <a:latin typeface="Century Gothic" pitchFamily="34" charset="0"/>
              </a:rPr>
              <a:t>Enterprise  Development  for Community  Development</a:t>
            </a:r>
            <a:endParaRPr lang="en-US" sz="1200" b="1" dirty="0">
              <a:solidFill>
                <a:srgbClr val="00B050"/>
              </a:solidFill>
              <a:latin typeface="Century Gothic" pitchFamily="34" charset="0"/>
            </a:endParaRPr>
          </a:p>
        </p:txBody>
      </p:sp>
      <p:pic>
        <p:nvPicPr>
          <p:cNvPr id="10" name="Picture 4"/>
          <p:cNvPicPr>
            <a:picLocks noChangeAspect="1" noChangeArrowheads="1"/>
          </p:cNvPicPr>
          <p:nvPr/>
        </p:nvPicPr>
        <p:blipFill>
          <a:blip r:embed="rId4" cstate="print"/>
          <a:srcRect r="6250"/>
          <a:stretch>
            <a:fillRect/>
          </a:stretch>
        </p:blipFill>
        <p:spPr bwMode="auto">
          <a:xfrm>
            <a:off x="533400" y="2133600"/>
            <a:ext cx="259080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8" descr="H:\Pvt. Secretary\Local Disk F\Photographs Only\15 august.08 &amp; group picture\Picture 1199.jpg"/>
          <p:cNvPicPr>
            <a:picLocks noChangeAspect="1" noChangeArrowheads="1"/>
          </p:cNvPicPr>
          <p:nvPr/>
        </p:nvPicPr>
        <p:blipFill>
          <a:blip r:embed="rId5" cstate="print">
            <a:lum bright="10000"/>
          </a:blip>
          <a:srcRect l="4445" t="28169" r="6277"/>
          <a:stretch>
            <a:fillRect/>
          </a:stretch>
        </p:blipFill>
        <p:spPr bwMode="auto">
          <a:xfrm>
            <a:off x="3276600" y="2133600"/>
            <a:ext cx="2590800" cy="1450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DSC05485.JPG"/>
          <p:cNvPicPr>
            <a:picLocks noChangeAspect="1"/>
          </p:cNvPicPr>
          <p:nvPr/>
        </p:nvPicPr>
        <p:blipFill>
          <a:blip r:embed="rId6" cstate="print"/>
          <a:stretch>
            <a:fillRect/>
          </a:stretch>
        </p:blipFill>
        <p:spPr>
          <a:xfrm>
            <a:off x="6172200" y="2133600"/>
            <a:ext cx="256934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descr="Redidential complex for training attendant.JPG"/>
          <p:cNvPicPr>
            <a:picLocks noChangeAspect="1"/>
          </p:cNvPicPr>
          <p:nvPr/>
        </p:nvPicPr>
        <p:blipFill>
          <a:blip r:embed="rId7" cstate="print"/>
          <a:srcRect b="17647"/>
          <a:stretch>
            <a:fillRect/>
          </a:stretch>
        </p:blipFill>
        <p:spPr>
          <a:xfrm>
            <a:off x="6172200" y="4648200"/>
            <a:ext cx="259080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35" descr="H:\Satyakam &amp; kajal Bithi\DSC01550.JPG"/>
          <p:cNvPicPr>
            <a:picLocks noChangeAspect="1" noChangeArrowheads="1"/>
          </p:cNvPicPr>
          <p:nvPr/>
        </p:nvPicPr>
        <p:blipFill>
          <a:blip r:embed="rId8" cstate="print">
            <a:lum contrast="30000"/>
          </a:blip>
          <a:srcRect/>
          <a:stretch>
            <a:fillRect/>
          </a:stretch>
        </p:blipFill>
        <p:spPr bwMode="auto">
          <a:xfrm>
            <a:off x="533400" y="4572000"/>
            <a:ext cx="2590800" cy="15160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Rectangle 24"/>
          <p:cNvSpPr>
            <a:spLocks noChangeArrowheads="1"/>
          </p:cNvSpPr>
          <p:nvPr/>
        </p:nvSpPr>
        <p:spPr bwMode="auto">
          <a:xfrm>
            <a:off x="533400" y="3581400"/>
            <a:ext cx="2514600" cy="609600"/>
          </a:xfrm>
          <a:prstGeom prst="rect">
            <a:avLst/>
          </a:prstGeom>
          <a:noFill/>
          <a:ln w="9525">
            <a:noFill/>
            <a:miter lim="800000"/>
            <a:headEnd/>
            <a:tailEnd/>
          </a:ln>
        </p:spPr>
        <p:txBody>
          <a:bodyPr wrap="none" anchor="ctr"/>
          <a:lstStyle/>
          <a:p>
            <a:pPr algn="ctr"/>
            <a:r>
              <a:rPr lang="en-US" sz="1200" b="1" dirty="0" smtClean="0">
                <a:solidFill>
                  <a:srgbClr val="C00000"/>
                </a:solidFill>
                <a:latin typeface="Book Antiqua" pitchFamily="18" charset="0"/>
              </a:rPr>
              <a:t>    </a:t>
            </a:r>
            <a:r>
              <a:rPr lang="en-US" sz="1200" b="1" dirty="0" smtClean="0">
                <a:solidFill>
                  <a:srgbClr val="00B050"/>
                </a:solidFill>
                <a:latin typeface="Book Antiqua" pitchFamily="18" charset="0"/>
              </a:rPr>
              <a:t>VSSU MICRO-FINANCE  H Q</a:t>
            </a:r>
          </a:p>
          <a:p>
            <a:pPr algn="ctr"/>
            <a:r>
              <a:rPr lang="en-US" sz="1400" dirty="0" smtClean="0">
                <a:solidFill>
                  <a:srgbClr val="00B050"/>
                </a:solidFill>
                <a:latin typeface="Baskerville Old Face" pitchFamily="18" charset="0"/>
              </a:rPr>
              <a:t> </a:t>
            </a:r>
            <a:r>
              <a:rPr lang="en-US" sz="1400" b="1" dirty="0">
                <a:solidFill>
                  <a:srgbClr val="00B050"/>
                </a:solidFill>
                <a:latin typeface="Baskerville Old Face" pitchFamily="18" charset="0"/>
              </a:rPr>
              <a:t>For Economic </a:t>
            </a:r>
            <a:r>
              <a:rPr lang="en-US" sz="1400" b="1" dirty="0" smtClean="0">
                <a:solidFill>
                  <a:srgbClr val="00B050"/>
                </a:solidFill>
                <a:latin typeface="Baskerville Old Face" pitchFamily="18" charset="0"/>
              </a:rPr>
              <a:t>Development</a:t>
            </a:r>
          </a:p>
          <a:p>
            <a:pPr algn="ctr"/>
            <a:r>
              <a:rPr lang="en-US" sz="1400" dirty="0" smtClean="0">
                <a:solidFill>
                  <a:srgbClr val="00B050"/>
                </a:solidFill>
                <a:latin typeface="Baskerville Old Face" pitchFamily="18" charset="0"/>
              </a:rPr>
              <a:t>Savings, Credit, Insurance</a:t>
            </a:r>
            <a:endParaRPr lang="en-US" sz="1400" dirty="0">
              <a:solidFill>
                <a:srgbClr val="00B050"/>
              </a:solidFill>
              <a:latin typeface="Baskerville Old Face" pitchFamily="18" charset="0"/>
            </a:endParaRPr>
          </a:p>
        </p:txBody>
      </p:sp>
      <p:sp>
        <p:nvSpPr>
          <p:cNvPr id="17" name="Rectangle 52"/>
          <p:cNvSpPr>
            <a:spLocks noChangeArrowheads="1"/>
          </p:cNvSpPr>
          <p:nvPr/>
        </p:nvSpPr>
        <p:spPr bwMode="auto">
          <a:xfrm>
            <a:off x="3276600" y="3429000"/>
            <a:ext cx="2590800" cy="914400"/>
          </a:xfrm>
          <a:prstGeom prst="rect">
            <a:avLst/>
          </a:prstGeom>
          <a:noFill/>
          <a:ln w="9525">
            <a:noFill/>
            <a:miter lim="800000"/>
            <a:headEnd/>
            <a:tailEnd/>
          </a:ln>
        </p:spPr>
        <p:txBody>
          <a:bodyPr wrap="none" anchor="ctr"/>
          <a:lstStyle/>
          <a:p>
            <a:pPr algn="ctr"/>
            <a:r>
              <a:rPr lang="en-US" sz="1200" b="1" dirty="0" smtClean="0">
                <a:solidFill>
                  <a:srgbClr val="00B050"/>
                </a:solidFill>
                <a:latin typeface="Book Antiqua" pitchFamily="18" charset="0"/>
              </a:rPr>
              <a:t>ASHOK NILAY</a:t>
            </a:r>
          </a:p>
          <a:p>
            <a:pPr algn="ctr"/>
            <a:r>
              <a:rPr lang="en-US" sz="1400" b="1" dirty="0" smtClean="0">
                <a:solidFill>
                  <a:srgbClr val="00B050"/>
                </a:solidFill>
                <a:latin typeface="Baskerville Old Face" pitchFamily="18" charset="0"/>
              </a:rPr>
              <a:t>For Community Development</a:t>
            </a:r>
          </a:p>
          <a:p>
            <a:pPr algn="ctr"/>
            <a:r>
              <a:rPr lang="en-US" sz="1400" dirty="0" smtClean="0">
                <a:solidFill>
                  <a:srgbClr val="00B050"/>
                </a:solidFill>
                <a:latin typeface="Baskerville Old Face" pitchFamily="18" charset="0"/>
              </a:rPr>
              <a:t>Health, Education, Environment</a:t>
            </a:r>
            <a:endParaRPr lang="en-US" sz="1400" dirty="0">
              <a:solidFill>
                <a:srgbClr val="00B050"/>
              </a:solidFill>
              <a:latin typeface="Baskerville Old Face" pitchFamily="18" charset="0"/>
            </a:endParaRPr>
          </a:p>
        </p:txBody>
      </p:sp>
      <p:sp>
        <p:nvSpPr>
          <p:cNvPr id="18" name="Rectangle 26"/>
          <p:cNvSpPr>
            <a:spLocks noChangeArrowheads="1"/>
          </p:cNvSpPr>
          <p:nvPr/>
        </p:nvSpPr>
        <p:spPr bwMode="auto">
          <a:xfrm>
            <a:off x="6172200" y="3429000"/>
            <a:ext cx="2514600" cy="762000"/>
          </a:xfrm>
          <a:prstGeom prst="rect">
            <a:avLst/>
          </a:prstGeom>
          <a:noFill/>
          <a:ln w="9525">
            <a:noFill/>
            <a:miter lim="800000"/>
            <a:headEnd/>
            <a:tailEnd/>
          </a:ln>
        </p:spPr>
        <p:txBody>
          <a:bodyPr wrap="none" anchor="ctr"/>
          <a:lstStyle/>
          <a:p>
            <a:pPr algn="ctr"/>
            <a:endParaRPr lang="en-US" sz="1400" b="1" dirty="0" smtClean="0">
              <a:latin typeface="Constantia" pitchFamily="18" charset="0"/>
            </a:endParaRPr>
          </a:p>
          <a:p>
            <a:pPr algn="ctr"/>
            <a:r>
              <a:rPr lang="en-US" sz="1200" b="1" dirty="0" smtClean="0">
                <a:solidFill>
                  <a:srgbClr val="00B050"/>
                </a:solidFill>
                <a:latin typeface="Book Antiqua" pitchFamily="18" charset="0"/>
              </a:rPr>
              <a:t>THE  OCEANIC  LIBRARY</a:t>
            </a:r>
          </a:p>
          <a:p>
            <a:pPr algn="ctr"/>
            <a:r>
              <a:rPr lang="en-US" sz="1400" b="1" dirty="0" smtClean="0">
                <a:solidFill>
                  <a:srgbClr val="00B050"/>
                </a:solidFill>
                <a:latin typeface="Baskerville Old Face" pitchFamily="18" charset="0"/>
              </a:rPr>
              <a:t>for Livelihood promotion</a:t>
            </a:r>
          </a:p>
          <a:p>
            <a:pPr algn="ctr"/>
            <a:r>
              <a:rPr lang="en-US" sz="1400" dirty="0" smtClean="0">
                <a:solidFill>
                  <a:srgbClr val="00B050"/>
                </a:solidFill>
                <a:latin typeface="Baskerville Old Face" pitchFamily="18" charset="0"/>
              </a:rPr>
              <a:t>Training &amp; Skill Development</a:t>
            </a:r>
          </a:p>
        </p:txBody>
      </p:sp>
      <p:sp>
        <p:nvSpPr>
          <p:cNvPr id="19" name="TextBox 18"/>
          <p:cNvSpPr txBox="1">
            <a:spLocks noChangeArrowheads="1"/>
          </p:cNvSpPr>
          <p:nvPr/>
        </p:nvSpPr>
        <p:spPr bwMode="auto">
          <a:xfrm>
            <a:off x="5867400" y="6096000"/>
            <a:ext cx="3276600" cy="461665"/>
          </a:xfrm>
          <a:prstGeom prst="rect">
            <a:avLst/>
          </a:prstGeom>
          <a:noFill/>
          <a:ln w="9525">
            <a:noFill/>
            <a:miter lim="800000"/>
            <a:headEnd/>
            <a:tailEnd/>
          </a:ln>
        </p:spPr>
        <p:txBody>
          <a:bodyPr wrap="square">
            <a:spAutoFit/>
          </a:bodyPr>
          <a:lstStyle/>
          <a:p>
            <a:pPr algn="ctr"/>
            <a:r>
              <a:rPr lang="en-US" sz="1200" b="1" dirty="0" smtClean="0">
                <a:solidFill>
                  <a:srgbClr val="00B050"/>
                </a:solidFill>
                <a:latin typeface="Book Antiqua" pitchFamily="18" charset="0"/>
              </a:rPr>
              <a:t>VSSU - INTERNATIONAL  SCHOOL </a:t>
            </a:r>
          </a:p>
          <a:p>
            <a:pPr algn="ctr"/>
            <a:r>
              <a:rPr lang="en-US" sz="1200" b="1" dirty="0" smtClean="0">
                <a:solidFill>
                  <a:srgbClr val="00B050"/>
                </a:solidFill>
                <a:latin typeface="Book Antiqua" pitchFamily="18" charset="0"/>
              </a:rPr>
              <a:t>English  Medium</a:t>
            </a:r>
            <a:endParaRPr lang="en-US" sz="1200" b="1" dirty="0">
              <a:solidFill>
                <a:srgbClr val="00B050"/>
              </a:solidFill>
              <a:latin typeface="Book Antiqua" pitchFamily="18" charset="0"/>
            </a:endParaRPr>
          </a:p>
        </p:txBody>
      </p:sp>
      <p:sp>
        <p:nvSpPr>
          <p:cNvPr id="20" name="TextBox 19"/>
          <p:cNvSpPr txBox="1">
            <a:spLocks noChangeArrowheads="1"/>
          </p:cNvSpPr>
          <p:nvPr/>
        </p:nvSpPr>
        <p:spPr bwMode="auto">
          <a:xfrm>
            <a:off x="3276600" y="6096000"/>
            <a:ext cx="2576522" cy="461665"/>
          </a:xfrm>
          <a:prstGeom prst="rect">
            <a:avLst/>
          </a:prstGeom>
          <a:noFill/>
          <a:ln w="9525">
            <a:noFill/>
            <a:miter lim="800000"/>
            <a:headEnd/>
            <a:tailEnd/>
          </a:ln>
        </p:spPr>
        <p:txBody>
          <a:bodyPr wrap="square">
            <a:spAutoFit/>
          </a:bodyPr>
          <a:lstStyle/>
          <a:p>
            <a:pPr algn="ctr"/>
            <a:r>
              <a:rPr lang="en-US" sz="1200" b="1" dirty="0" smtClean="0">
                <a:solidFill>
                  <a:srgbClr val="C00000"/>
                </a:solidFill>
                <a:latin typeface="Book Antiqua" pitchFamily="18" charset="0"/>
              </a:rPr>
              <a:t> VSSU   INSPIRATION  CENTRE</a:t>
            </a:r>
          </a:p>
          <a:p>
            <a:pPr algn="ctr"/>
            <a:r>
              <a:rPr lang="en-US" sz="1200" b="1" dirty="0" smtClean="0">
                <a:solidFill>
                  <a:srgbClr val="C00000"/>
                </a:solidFill>
                <a:latin typeface="Book Antiqua" pitchFamily="18" charset="0"/>
              </a:rPr>
              <a:t>Entrance of VSSU</a:t>
            </a:r>
            <a:endParaRPr lang="en-US" sz="1200" b="1" dirty="0">
              <a:solidFill>
                <a:srgbClr val="C00000"/>
              </a:solidFill>
              <a:latin typeface="Book Antiqua" pitchFamily="18" charset="0"/>
            </a:endParaRPr>
          </a:p>
        </p:txBody>
      </p:sp>
      <p:sp>
        <p:nvSpPr>
          <p:cNvPr id="21" name="TextBox 20"/>
          <p:cNvSpPr txBox="1">
            <a:spLocks noChangeArrowheads="1"/>
          </p:cNvSpPr>
          <p:nvPr/>
        </p:nvSpPr>
        <p:spPr bwMode="auto">
          <a:xfrm>
            <a:off x="533400" y="6096000"/>
            <a:ext cx="2571768" cy="461665"/>
          </a:xfrm>
          <a:prstGeom prst="rect">
            <a:avLst/>
          </a:prstGeom>
          <a:noFill/>
          <a:ln w="9525">
            <a:noFill/>
            <a:miter lim="800000"/>
            <a:headEnd/>
            <a:tailEnd/>
          </a:ln>
        </p:spPr>
        <p:txBody>
          <a:bodyPr wrap="square">
            <a:spAutoFit/>
          </a:bodyPr>
          <a:lstStyle/>
          <a:p>
            <a:pPr algn="ctr"/>
            <a:r>
              <a:rPr lang="en-US" sz="1200" b="1" dirty="0" smtClean="0">
                <a:solidFill>
                  <a:srgbClr val="00B050"/>
                </a:solidFill>
                <a:latin typeface="Book Antiqua" pitchFamily="18" charset="0"/>
              </a:rPr>
              <a:t>DESTITUTE CHILDREN  HOME</a:t>
            </a:r>
          </a:p>
          <a:p>
            <a:pPr algn="ctr"/>
            <a:r>
              <a:rPr lang="en-US" sz="1200" b="1" dirty="0" smtClean="0">
                <a:solidFill>
                  <a:srgbClr val="00B050"/>
                </a:solidFill>
                <a:latin typeface="Book Antiqua" pitchFamily="18" charset="0"/>
              </a:rPr>
              <a:t>Mostly Child labor</a:t>
            </a:r>
            <a:endParaRPr lang="en-US" sz="1200" b="1" dirty="0">
              <a:solidFill>
                <a:srgbClr val="00B050"/>
              </a:solidFill>
              <a:latin typeface="Book Antiqua" pitchFamily="18" charset="0"/>
            </a:endParaRPr>
          </a:p>
        </p:txBody>
      </p:sp>
      <p:sp>
        <p:nvSpPr>
          <p:cNvPr id="22" name="TextBox 21"/>
          <p:cNvSpPr txBox="1"/>
          <p:nvPr/>
        </p:nvSpPr>
        <p:spPr>
          <a:xfrm>
            <a:off x="533400" y="1905000"/>
            <a:ext cx="2590800" cy="246221"/>
          </a:xfrm>
          <a:prstGeom prst="rect">
            <a:avLst/>
          </a:prstGeom>
          <a:noFill/>
        </p:spPr>
        <p:txBody>
          <a:bodyPr wrap="square" rtlCol="0">
            <a:spAutoFit/>
          </a:bodyPr>
          <a:lstStyle/>
          <a:p>
            <a:pPr algn="ctr"/>
            <a:r>
              <a:rPr lang="en-US" sz="1000" b="1" dirty="0" smtClean="0">
                <a:latin typeface="Century Gothic" pitchFamily="34" charset="0"/>
              </a:rPr>
              <a:t>1998-2002</a:t>
            </a:r>
            <a:endParaRPr lang="en-US" sz="1000" b="1" dirty="0">
              <a:latin typeface="Century Gothic" pitchFamily="34" charset="0"/>
            </a:endParaRPr>
          </a:p>
        </p:txBody>
      </p:sp>
      <p:sp>
        <p:nvSpPr>
          <p:cNvPr id="23" name="TextBox 22"/>
          <p:cNvSpPr txBox="1"/>
          <p:nvPr/>
        </p:nvSpPr>
        <p:spPr>
          <a:xfrm>
            <a:off x="3276600" y="1828800"/>
            <a:ext cx="2590800" cy="400110"/>
          </a:xfrm>
          <a:prstGeom prst="rect">
            <a:avLst/>
          </a:prstGeom>
          <a:noFill/>
        </p:spPr>
        <p:txBody>
          <a:bodyPr wrap="square" rtlCol="0">
            <a:spAutoFit/>
          </a:bodyPr>
          <a:lstStyle/>
          <a:p>
            <a:pPr algn="ctr"/>
            <a:r>
              <a:rPr lang="en-US" sz="2000" dirty="0" smtClean="0"/>
              <a:t>    </a:t>
            </a:r>
            <a:r>
              <a:rPr lang="en-US" sz="1000" b="1" dirty="0" smtClean="0">
                <a:latin typeface="Century Gothic" pitchFamily="34" charset="0"/>
              </a:rPr>
              <a:t>2003-2007</a:t>
            </a:r>
            <a:endParaRPr lang="en-US" sz="1000" b="1" dirty="0">
              <a:latin typeface="Century Gothic" pitchFamily="34" charset="0"/>
            </a:endParaRPr>
          </a:p>
        </p:txBody>
      </p:sp>
      <p:sp>
        <p:nvSpPr>
          <p:cNvPr id="24" name="TextBox 23"/>
          <p:cNvSpPr txBox="1"/>
          <p:nvPr/>
        </p:nvSpPr>
        <p:spPr>
          <a:xfrm>
            <a:off x="6172200" y="1981200"/>
            <a:ext cx="2590800" cy="246221"/>
          </a:xfrm>
          <a:prstGeom prst="rect">
            <a:avLst/>
          </a:prstGeom>
          <a:noFill/>
        </p:spPr>
        <p:txBody>
          <a:bodyPr wrap="square" rtlCol="0">
            <a:spAutoFit/>
          </a:bodyPr>
          <a:lstStyle/>
          <a:p>
            <a:pPr algn="ctr"/>
            <a:r>
              <a:rPr lang="en-US" sz="1000" b="1" dirty="0" smtClean="0">
                <a:latin typeface="Century Gothic" pitchFamily="34" charset="0"/>
              </a:rPr>
              <a:t>    2008-2011</a:t>
            </a:r>
            <a:endParaRPr lang="en-US" sz="1000" b="1" dirty="0">
              <a:latin typeface="Century Gothic" pitchFamily="34" charset="0"/>
            </a:endParaRPr>
          </a:p>
        </p:txBody>
      </p:sp>
      <p:sp>
        <p:nvSpPr>
          <p:cNvPr id="26" name="Rectangle 25"/>
          <p:cNvSpPr/>
          <p:nvPr/>
        </p:nvSpPr>
        <p:spPr>
          <a:xfrm>
            <a:off x="533400" y="4419600"/>
            <a:ext cx="2590800" cy="3048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b="1" dirty="0" smtClean="0">
                <a:latin typeface="Century Gothic" pitchFamily="34" charset="0"/>
              </a:rPr>
              <a:t>2007-2008</a:t>
            </a:r>
            <a:endParaRPr lang="en-US" sz="1000" b="1" dirty="0">
              <a:latin typeface="Century Gothic" pitchFamily="34" charset="0"/>
            </a:endParaRPr>
          </a:p>
        </p:txBody>
      </p:sp>
      <p:sp>
        <p:nvSpPr>
          <p:cNvPr id="29" name="TextBox 28"/>
          <p:cNvSpPr txBox="1"/>
          <p:nvPr/>
        </p:nvSpPr>
        <p:spPr>
          <a:xfrm>
            <a:off x="3276600" y="4343400"/>
            <a:ext cx="2590800" cy="369332"/>
          </a:xfrm>
          <a:prstGeom prst="rect">
            <a:avLst/>
          </a:prstGeom>
          <a:noFill/>
        </p:spPr>
        <p:txBody>
          <a:bodyPr wrap="square" rtlCol="0">
            <a:spAutoFit/>
          </a:bodyPr>
          <a:lstStyle/>
          <a:p>
            <a:r>
              <a:rPr lang="en-US" dirty="0" smtClean="0"/>
              <a:t>               </a:t>
            </a:r>
            <a:r>
              <a:rPr lang="en-US" sz="1000" b="1" dirty="0" smtClean="0">
                <a:latin typeface="Century Gothic" pitchFamily="34" charset="0"/>
              </a:rPr>
              <a:t>2011- 2013</a:t>
            </a:r>
            <a:endParaRPr lang="en-US" sz="1000" b="1" dirty="0">
              <a:latin typeface="Century Gothic" pitchFamily="34" charset="0"/>
            </a:endParaRPr>
          </a:p>
        </p:txBody>
      </p:sp>
      <p:sp>
        <p:nvSpPr>
          <p:cNvPr id="31" name="Rectangle 30"/>
          <p:cNvSpPr/>
          <p:nvPr/>
        </p:nvSpPr>
        <p:spPr>
          <a:xfrm>
            <a:off x="6172200" y="4343400"/>
            <a:ext cx="2590800" cy="3048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b="1" dirty="0" smtClean="0">
                <a:latin typeface="Century Gothic" pitchFamily="34" charset="0"/>
              </a:rPr>
              <a:t>2011-2012</a:t>
            </a:r>
            <a:endParaRPr lang="en-US" sz="1000" b="1" dirty="0">
              <a:latin typeface="Century Gothic" pitchFamily="34" charset="0"/>
            </a:endParaRPr>
          </a:p>
        </p:txBody>
      </p:sp>
      <p:pic>
        <p:nvPicPr>
          <p:cNvPr id="2" name="Picture 1" descr="C:\VSSU all docs oct 2015\Kapil mondal essential\DSC07889 (2).jpg"/>
          <p:cNvPicPr>
            <a:picLocks noChangeAspect="1" noChangeArrowheads="1"/>
          </p:cNvPicPr>
          <p:nvPr/>
        </p:nvPicPr>
        <p:blipFill>
          <a:blip r:embed="rId9" cstate="print"/>
          <a:srcRect/>
          <a:stretch>
            <a:fillRect/>
          </a:stretch>
        </p:blipFill>
        <p:spPr bwMode="auto">
          <a:xfrm>
            <a:off x="3347864" y="4653136"/>
            <a:ext cx="2664296" cy="144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srcRect r="3334"/>
          <a:stretch>
            <a:fillRect/>
          </a:stretch>
        </p:blipFill>
        <p:spPr bwMode="auto">
          <a:xfrm>
            <a:off x="228600" y="1447800"/>
            <a:ext cx="2740025" cy="17587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18" descr="H:\Pvt. Secretary\Local Disk F\Photographs Only\15 august.08 &amp; group picture\Picture 1199.jpg"/>
          <p:cNvPicPr>
            <a:picLocks noChangeAspect="1" noChangeArrowheads="1"/>
          </p:cNvPicPr>
          <p:nvPr/>
        </p:nvPicPr>
        <p:blipFill>
          <a:blip r:embed="rId4" cstate="print">
            <a:lum bright="10000" contrast="20000"/>
          </a:blip>
          <a:srcRect l="4445" t="28169" r="6277"/>
          <a:stretch>
            <a:fillRect/>
          </a:stretch>
        </p:blipFill>
        <p:spPr bwMode="auto">
          <a:xfrm>
            <a:off x="3124200" y="1447800"/>
            <a:ext cx="2743200" cy="175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1" descr="C:\Documents and Settings\DARPAN\Desktop\Miscellaneous\CD all Docs\Ocianic Library.jpg"/>
          <p:cNvPicPr>
            <a:picLocks noChangeAspect="1" noChangeArrowheads="1"/>
          </p:cNvPicPr>
          <p:nvPr/>
        </p:nvPicPr>
        <p:blipFill>
          <a:blip r:embed="rId5" cstate="print">
            <a:lum contrast="20000"/>
          </a:blip>
          <a:srcRect t="16666" r="12500" b="8336"/>
          <a:stretch>
            <a:fillRect/>
          </a:stretch>
        </p:blipFill>
        <p:spPr bwMode="auto">
          <a:xfrm>
            <a:off x="6019800" y="1447800"/>
            <a:ext cx="2743200" cy="175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33"/>
          <p:cNvSpPr txBox="1">
            <a:spLocks noChangeArrowheads="1"/>
          </p:cNvSpPr>
          <p:nvPr/>
        </p:nvSpPr>
        <p:spPr bwMode="auto">
          <a:xfrm>
            <a:off x="0" y="1"/>
            <a:ext cx="9144000" cy="1423467"/>
          </a:xfrm>
          <a:prstGeom prst="rect">
            <a:avLst/>
          </a:prstGeom>
          <a:noFill/>
          <a:ln w="9525">
            <a:noFill/>
            <a:miter lim="800000"/>
            <a:headEnd/>
            <a:tailEnd/>
          </a:ln>
        </p:spPr>
        <p:txBody>
          <a:bodyPr wrap="square">
            <a:spAutoFit/>
          </a:bodyPr>
          <a:lstStyle/>
          <a:p>
            <a:pPr algn="ctr">
              <a:defRPr/>
            </a:pPr>
            <a:endParaRPr lang="en-US" sz="2400" dirty="0" smtClean="0">
              <a:solidFill>
                <a:schemeClr val="accent6">
                  <a:lumMod val="75000"/>
                </a:schemeClr>
              </a:solidFill>
              <a:latin typeface="Book Antiqua" pitchFamily="18" charset="0"/>
            </a:endParaRPr>
          </a:p>
          <a:p>
            <a:pPr algn="ctr">
              <a:defRPr/>
            </a:pPr>
            <a:r>
              <a:rPr lang="en-US" sz="2400" u="sng" dirty="0" smtClean="0">
                <a:solidFill>
                  <a:schemeClr val="accent4">
                    <a:lumMod val="50000"/>
                  </a:schemeClr>
                </a:solidFill>
                <a:latin typeface="Book Antiqua" pitchFamily="18" charset="0"/>
              </a:rPr>
              <a:t>VSSU’s  Dept. wise Activity  at a glance</a:t>
            </a:r>
            <a:endParaRPr lang="en-US" sz="2400" u="sng" dirty="0">
              <a:solidFill>
                <a:schemeClr val="accent4">
                  <a:lumMod val="50000"/>
                </a:schemeClr>
              </a:solidFill>
              <a:latin typeface="Book Antiqua" pitchFamily="18" charset="0"/>
            </a:endParaRPr>
          </a:p>
          <a:p>
            <a:pPr algn="ctr">
              <a:defRPr/>
            </a:pPr>
            <a:endParaRPr lang="en-US" sz="1000" dirty="0">
              <a:solidFill>
                <a:schemeClr val="accent6">
                  <a:lumMod val="75000"/>
                </a:schemeClr>
              </a:solidFill>
              <a:latin typeface="Book Antiqua" pitchFamily="18" charset="0"/>
            </a:endParaRPr>
          </a:p>
          <a:p>
            <a:pPr algn="ctr">
              <a:defRPr/>
            </a:pPr>
            <a:endParaRPr lang="en-US" sz="1050" dirty="0">
              <a:solidFill>
                <a:schemeClr val="accent6">
                  <a:lumMod val="75000"/>
                </a:schemeClr>
              </a:solidFill>
              <a:latin typeface="Book Antiqua" pitchFamily="18" charset="0"/>
            </a:endParaRPr>
          </a:p>
          <a:p>
            <a:pPr algn="ctr">
              <a:defRPr/>
            </a:pPr>
            <a:endParaRPr lang="en-US" dirty="0">
              <a:solidFill>
                <a:schemeClr val="accent6">
                  <a:lumMod val="75000"/>
                </a:schemeClr>
              </a:solidFill>
              <a:latin typeface="Book Antiqua" pitchFamily="18" charset="0"/>
            </a:endParaRPr>
          </a:p>
        </p:txBody>
      </p:sp>
      <p:sp>
        <p:nvSpPr>
          <p:cNvPr id="7" name="Rectangle 24"/>
          <p:cNvSpPr>
            <a:spLocks noChangeArrowheads="1"/>
          </p:cNvSpPr>
          <p:nvPr/>
        </p:nvSpPr>
        <p:spPr bwMode="auto">
          <a:xfrm>
            <a:off x="228600" y="838200"/>
            <a:ext cx="2667000" cy="609600"/>
          </a:xfrm>
          <a:prstGeom prst="rect">
            <a:avLst/>
          </a:prstGeom>
          <a:noFill/>
          <a:ln w="9525">
            <a:noFill/>
            <a:miter lim="800000"/>
            <a:headEnd/>
            <a:tailEnd/>
          </a:ln>
        </p:spPr>
        <p:txBody>
          <a:bodyPr wrap="none" anchor="ctr"/>
          <a:lstStyle/>
          <a:p>
            <a:pPr algn="ctr"/>
            <a:r>
              <a:rPr lang="en-US" sz="1600" b="1" i="1" dirty="0">
                <a:solidFill>
                  <a:srgbClr val="C00000"/>
                </a:solidFill>
                <a:latin typeface="Book Antiqua" pitchFamily="18" charset="0"/>
              </a:rPr>
              <a:t>VSSU   MICROFINANCE</a:t>
            </a:r>
          </a:p>
          <a:p>
            <a:pPr algn="ctr"/>
            <a:r>
              <a:rPr lang="en-US" sz="1400" dirty="0">
                <a:solidFill>
                  <a:srgbClr val="C00000"/>
                </a:solidFill>
                <a:latin typeface="Book Antiqua" pitchFamily="18" charset="0"/>
              </a:rPr>
              <a:t>For  Economic  Development</a:t>
            </a:r>
            <a:endParaRPr lang="en-US" sz="1400" dirty="0">
              <a:solidFill>
                <a:srgbClr val="C00000"/>
              </a:solidFill>
              <a:latin typeface="Baskerville Old Face" pitchFamily="18" charset="0"/>
            </a:endParaRPr>
          </a:p>
        </p:txBody>
      </p:sp>
      <p:sp>
        <p:nvSpPr>
          <p:cNvPr id="8" name="Rectangle 52"/>
          <p:cNvSpPr>
            <a:spLocks noChangeArrowheads="1"/>
          </p:cNvSpPr>
          <p:nvPr/>
        </p:nvSpPr>
        <p:spPr bwMode="auto">
          <a:xfrm>
            <a:off x="3124200" y="990600"/>
            <a:ext cx="2743200" cy="533400"/>
          </a:xfrm>
          <a:prstGeom prst="rect">
            <a:avLst/>
          </a:prstGeom>
          <a:noFill/>
          <a:ln w="9525">
            <a:noFill/>
            <a:miter lim="800000"/>
            <a:headEnd/>
            <a:tailEnd/>
          </a:ln>
        </p:spPr>
        <p:txBody>
          <a:bodyPr wrap="none" anchor="ctr"/>
          <a:lstStyle/>
          <a:p>
            <a:pPr algn="ctr"/>
            <a:r>
              <a:rPr lang="en-US" sz="1600" b="1" i="1" dirty="0">
                <a:solidFill>
                  <a:srgbClr val="C00000"/>
                </a:solidFill>
                <a:latin typeface="Book Antiqua" pitchFamily="18" charset="0"/>
              </a:rPr>
              <a:t>ASHOK NILAY</a:t>
            </a:r>
          </a:p>
          <a:p>
            <a:pPr algn="ctr"/>
            <a:r>
              <a:rPr lang="en-US" sz="1400" dirty="0">
                <a:solidFill>
                  <a:srgbClr val="C00000"/>
                </a:solidFill>
                <a:latin typeface="Book Antiqua" pitchFamily="18" charset="0"/>
              </a:rPr>
              <a:t>For  Social Development</a:t>
            </a:r>
          </a:p>
          <a:p>
            <a:pPr algn="ctr"/>
            <a:endParaRPr lang="en-US" sz="800" dirty="0">
              <a:solidFill>
                <a:schemeClr val="accent6">
                  <a:lumMod val="75000"/>
                </a:schemeClr>
              </a:solidFill>
              <a:latin typeface="Baskerville Old Face" pitchFamily="18" charset="0"/>
            </a:endParaRPr>
          </a:p>
        </p:txBody>
      </p:sp>
      <p:sp>
        <p:nvSpPr>
          <p:cNvPr id="9" name="Rectangle 26"/>
          <p:cNvSpPr>
            <a:spLocks noChangeArrowheads="1"/>
          </p:cNvSpPr>
          <p:nvPr/>
        </p:nvSpPr>
        <p:spPr bwMode="auto">
          <a:xfrm>
            <a:off x="6019800" y="914400"/>
            <a:ext cx="2667000" cy="609600"/>
          </a:xfrm>
          <a:prstGeom prst="rect">
            <a:avLst/>
          </a:prstGeom>
          <a:noFill/>
          <a:ln w="9525">
            <a:noFill/>
            <a:miter lim="800000"/>
            <a:headEnd/>
            <a:tailEnd/>
          </a:ln>
        </p:spPr>
        <p:txBody>
          <a:bodyPr wrap="none" anchor="ctr"/>
          <a:lstStyle/>
          <a:p>
            <a:pPr algn="ctr"/>
            <a:r>
              <a:rPr lang="en-US" sz="1600" b="1" i="1" dirty="0" smtClean="0">
                <a:solidFill>
                  <a:srgbClr val="C00000"/>
                </a:solidFill>
                <a:latin typeface="Book Antiqua" pitchFamily="18" charset="0"/>
              </a:rPr>
              <a:t>JEEVIKA FOUNDATION</a:t>
            </a:r>
          </a:p>
          <a:p>
            <a:pPr algn="ctr"/>
            <a:r>
              <a:rPr lang="en-US" sz="1400" dirty="0" smtClean="0">
                <a:solidFill>
                  <a:srgbClr val="C00000"/>
                </a:solidFill>
                <a:latin typeface="Book Antiqua" pitchFamily="18" charset="0"/>
              </a:rPr>
              <a:t>For  Livelihood  Promotion</a:t>
            </a:r>
            <a:endParaRPr lang="en-US" sz="1400" dirty="0">
              <a:solidFill>
                <a:srgbClr val="C00000"/>
              </a:solidFill>
              <a:latin typeface="Book Antiqua" pitchFamily="18" charset="0"/>
            </a:endParaRPr>
          </a:p>
        </p:txBody>
      </p:sp>
      <p:sp>
        <p:nvSpPr>
          <p:cNvPr id="10" name="TextBox 31"/>
          <p:cNvSpPr txBox="1">
            <a:spLocks noChangeArrowheads="1"/>
          </p:cNvSpPr>
          <p:nvPr/>
        </p:nvSpPr>
        <p:spPr bwMode="auto">
          <a:xfrm>
            <a:off x="228599" y="3352800"/>
            <a:ext cx="2740025" cy="2677656"/>
          </a:xfrm>
          <a:prstGeom prst="rect">
            <a:avLst/>
          </a:prstGeom>
          <a:noFill/>
          <a:ln w="9525">
            <a:noFill/>
            <a:miter lim="800000"/>
            <a:headEnd/>
            <a:tailEnd/>
          </a:ln>
        </p:spPr>
        <p:txBody>
          <a:bodyPr wrap="square">
            <a:spAutoFit/>
          </a:bodyPr>
          <a:lstStyle/>
          <a:p>
            <a:pPr>
              <a:buFont typeface="Arial" charset="0"/>
              <a:buChar char="•"/>
              <a:defRPr/>
            </a:pPr>
            <a:r>
              <a:rPr lang="en-US" sz="1400" dirty="0">
                <a:latin typeface="Book Antiqua" pitchFamily="18" charset="0"/>
              </a:rPr>
              <a:t> </a:t>
            </a:r>
            <a:r>
              <a:rPr lang="en-US" sz="1400" dirty="0">
                <a:effectLst>
                  <a:outerShdw blurRad="38100" dist="38100" dir="2700000" algn="tl">
                    <a:srgbClr val="000000">
                      <a:alpha val="43137"/>
                    </a:srgbClr>
                  </a:outerShdw>
                </a:effectLst>
                <a:latin typeface="Book Antiqua" pitchFamily="18" charset="0"/>
              </a:rPr>
              <a:t>  </a:t>
            </a:r>
            <a:r>
              <a:rPr lang="en-US" sz="1400" b="1" dirty="0">
                <a:latin typeface="Book Antiqua" pitchFamily="18" charset="0"/>
              </a:rPr>
              <a:t>Savings </a:t>
            </a:r>
            <a:r>
              <a:rPr lang="en-US" sz="1400" b="1" dirty="0" smtClean="0">
                <a:latin typeface="Book Antiqua" pitchFamily="18" charset="0"/>
              </a:rPr>
              <a:t> </a:t>
            </a:r>
          </a:p>
          <a:p>
            <a:pPr>
              <a:defRPr/>
            </a:pPr>
            <a:endParaRPr lang="en-US" sz="1400" b="1" dirty="0" smtClean="0">
              <a:latin typeface="Book Antiqua" pitchFamily="18" charset="0"/>
            </a:endParaRPr>
          </a:p>
          <a:p>
            <a:pPr>
              <a:buFont typeface="Arial" charset="0"/>
              <a:buChar char="•"/>
              <a:defRPr/>
            </a:pPr>
            <a:r>
              <a:rPr lang="en-US" sz="1400" b="1" dirty="0" smtClean="0">
                <a:latin typeface="Book Antiqua" pitchFamily="18" charset="0"/>
              </a:rPr>
              <a:t>   Credit</a:t>
            </a:r>
          </a:p>
          <a:p>
            <a:pPr>
              <a:buFont typeface="Arial" charset="0"/>
              <a:buChar char="•"/>
              <a:defRPr/>
            </a:pPr>
            <a:endParaRPr lang="en-US" sz="1400" b="1" dirty="0">
              <a:latin typeface="Book Antiqua" pitchFamily="18" charset="0"/>
            </a:endParaRPr>
          </a:p>
          <a:p>
            <a:pPr>
              <a:buFont typeface="Arial" charset="0"/>
              <a:buChar char="•"/>
              <a:defRPr/>
            </a:pPr>
            <a:r>
              <a:rPr lang="en-US" sz="1400" b="1" dirty="0">
                <a:latin typeface="Book Antiqua" pitchFamily="18" charset="0"/>
              </a:rPr>
              <a:t>   </a:t>
            </a:r>
            <a:r>
              <a:rPr lang="en-US" sz="1400" b="1" dirty="0" smtClean="0">
                <a:latin typeface="Book Antiqua" pitchFamily="18" charset="0"/>
              </a:rPr>
              <a:t>Insurance </a:t>
            </a:r>
          </a:p>
          <a:p>
            <a:pPr>
              <a:defRPr/>
            </a:pPr>
            <a:endParaRPr lang="en-US" sz="1400" b="1" dirty="0" smtClean="0">
              <a:latin typeface="Book Antiqua" pitchFamily="18" charset="0"/>
            </a:endParaRPr>
          </a:p>
          <a:p>
            <a:pPr>
              <a:buFont typeface="Arial" charset="0"/>
              <a:buChar char="•"/>
              <a:defRPr/>
            </a:pPr>
            <a:r>
              <a:rPr lang="en-US" sz="1400" b="1" dirty="0" smtClean="0">
                <a:latin typeface="Book Antiqua" pitchFamily="18" charset="0"/>
              </a:rPr>
              <a:t>   7 in 1 facility</a:t>
            </a:r>
          </a:p>
          <a:p>
            <a:pPr>
              <a:buFont typeface="Arial" charset="0"/>
              <a:buChar char="•"/>
              <a:defRPr/>
            </a:pPr>
            <a:endParaRPr lang="en-US" sz="1400" b="1" dirty="0" smtClean="0">
              <a:latin typeface="Book Antiqua" pitchFamily="18" charset="0"/>
            </a:endParaRPr>
          </a:p>
          <a:p>
            <a:pPr>
              <a:buFont typeface="Arial" charset="0"/>
              <a:buChar char="•"/>
              <a:defRPr/>
            </a:pPr>
            <a:r>
              <a:rPr lang="en-US" sz="1400" b="1" dirty="0" smtClean="0">
                <a:latin typeface="Book Antiqua" pitchFamily="18" charset="0"/>
              </a:rPr>
              <a:t>  Joint development initiatives</a:t>
            </a:r>
          </a:p>
          <a:p>
            <a:pPr>
              <a:buFont typeface="Arial" charset="0"/>
              <a:buChar char="•"/>
              <a:defRPr/>
            </a:pPr>
            <a:endParaRPr lang="en-US" sz="1400" b="1" dirty="0">
              <a:latin typeface="Book Antiqua" pitchFamily="18" charset="0"/>
            </a:endParaRPr>
          </a:p>
          <a:p>
            <a:pPr>
              <a:buFont typeface="Arial" charset="0"/>
              <a:buChar char="•"/>
              <a:defRPr/>
            </a:pPr>
            <a:r>
              <a:rPr lang="en-US" sz="1400" b="1" dirty="0" smtClean="0">
                <a:latin typeface="Book Antiqua" pitchFamily="18" charset="0"/>
              </a:rPr>
              <a:t> Savings based credit program            </a:t>
            </a:r>
            <a:endParaRPr lang="en-US" sz="1400" b="1" dirty="0">
              <a:latin typeface="Book Antiqua" pitchFamily="18" charset="0"/>
            </a:endParaRPr>
          </a:p>
          <a:p>
            <a:pPr>
              <a:defRPr/>
            </a:pPr>
            <a:endParaRPr lang="en-US" sz="1400" b="1" dirty="0">
              <a:latin typeface="Book Antiqua" pitchFamily="18" charset="0"/>
            </a:endParaRPr>
          </a:p>
        </p:txBody>
      </p:sp>
      <p:sp>
        <p:nvSpPr>
          <p:cNvPr id="11" name="TextBox 30"/>
          <p:cNvSpPr txBox="1">
            <a:spLocks noChangeArrowheads="1"/>
          </p:cNvSpPr>
          <p:nvPr/>
        </p:nvSpPr>
        <p:spPr bwMode="auto">
          <a:xfrm>
            <a:off x="2971800" y="3429000"/>
            <a:ext cx="3276600" cy="2354491"/>
          </a:xfrm>
          <a:prstGeom prst="rect">
            <a:avLst/>
          </a:prstGeom>
          <a:noFill/>
          <a:ln w="9525">
            <a:noFill/>
            <a:miter lim="800000"/>
            <a:headEnd/>
            <a:tailEnd/>
          </a:ln>
        </p:spPr>
        <p:txBody>
          <a:bodyPr wrap="square">
            <a:spAutoFit/>
          </a:bodyPr>
          <a:lstStyle/>
          <a:p>
            <a:pPr>
              <a:lnSpc>
                <a:spcPct val="150000"/>
              </a:lnSpc>
              <a:buFont typeface="Arial" charset="0"/>
              <a:buChar char="•"/>
              <a:tabLst>
                <a:tab pos="174625" algn="l"/>
              </a:tabLst>
            </a:pPr>
            <a:r>
              <a:rPr lang="en-US" sz="1400" b="1" dirty="0" smtClean="0">
                <a:latin typeface="Book Antiqua" pitchFamily="18" charset="0"/>
              </a:rPr>
              <a:t> 15 Acres Land donated to GOI ( H.S)</a:t>
            </a:r>
          </a:p>
          <a:p>
            <a:pPr>
              <a:lnSpc>
                <a:spcPct val="150000"/>
              </a:lnSpc>
              <a:buFont typeface="Arial" charset="0"/>
              <a:buChar char="•"/>
              <a:tabLst>
                <a:tab pos="174625" algn="l"/>
              </a:tabLst>
            </a:pPr>
            <a:r>
              <a:rPr lang="en-US" sz="1400" b="1" dirty="0" smtClean="0">
                <a:latin typeface="Book Antiqua" pitchFamily="18" charset="0"/>
              </a:rPr>
              <a:t> Home for Destitute Children</a:t>
            </a:r>
          </a:p>
          <a:p>
            <a:pPr>
              <a:lnSpc>
                <a:spcPct val="150000"/>
              </a:lnSpc>
              <a:buFont typeface="Arial" charset="0"/>
              <a:buChar char="•"/>
              <a:tabLst>
                <a:tab pos="174625" algn="l"/>
              </a:tabLst>
            </a:pPr>
            <a:r>
              <a:rPr lang="en-US" sz="1400" b="1" dirty="0" smtClean="0">
                <a:latin typeface="Book Antiqua" pitchFamily="18" charset="0"/>
              </a:rPr>
              <a:t> Pre Primary education</a:t>
            </a:r>
          </a:p>
          <a:p>
            <a:pPr>
              <a:lnSpc>
                <a:spcPct val="150000"/>
              </a:lnSpc>
              <a:buFont typeface="Arial" charset="0"/>
              <a:buChar char="•"/>
              <a:tabLst>
                <a:tab pos="174625" algn="l"/>
              </a:tabLst>
            </a:pPr>
            <a:r>
              <a:rPr lang="en-US" sz="1400" b="1" dirty="0" smtClean="0">
                <a:latin typeface="Book Antiqua" pitchFamily="18" charset="0"/>
              </a:rPr>
              <a:t> VSSU - International School</a:t>
            </a:r>
          </a:p>
          <a:p>
            <a:pPr>
              <a:lnSpc>
                <a:spcPct val="150000"/>
              </a:lnSpc>
              <a:buFont typeface="Arial" charset="0"/>
              <a:buChar char="•"/>
              <a:tabLst>
                <a:tab pos="174625" algn="l"/>
              </a:tabLst>
            </a:pPr>
            <a:r>
              <a:rPr lang="en-US" sz="1400" b="1" dirty="0" smtClean="0">
                <a:latin typeface="Book Antiqua" pitchFamily="18" charset="0"/>
              </a:rPr>
              <a:t> 1500 Sanitation &amp; 2 Medical Centers</a:t>
            </a:r>
          </a:p>
          <a:p>
            <a:pPr>
              <a:lnSpc>
                <a:spcPct val="150000"/>
              </a:lnSpc>
              <a:tabLst>
                <a:tab pos="174625" algn="l"/>
              </a:tabLst>
            </a:pPr>
            <a:r>
              <a:rPr lang="en-US" sz="1400" b="1" dirty="0" smtClean="0">
                <a:latin typeface="Book Antiqua" pitchFamily="18" charset="0"/>
              </a:rPr>
              <a:t>  2km +7 km Link road </a:t>
            </a:r>
          </a:p>
          <a:p>
            <a:pPr>
              <a:lnSpc>
                <a:spcPct val="150000"/>
              </a:lnSpc>
              <a:buFont typeface="Arial" charset="0"/>
              <a:buChar char="•"/>
              <a:tabLst>
                <a:tab pos="174625" algn="l"/>
              </a:tabLst>
            </a:pPr>
            <a:r>
              <a:rPr lang="en-US" sz="1400" b="1" dirty="0" smtClean="0">
                <a:latin typeface="Book Antiqua" pitchFamily="18" charset="0"/>
              </a:rPr>
              <a:t> 140 Km Tree Plantation   </a:t>
            </a:r>
            <a:endParaRPr lang="en-US" b="1" dirty="0"/>
          </a:p>
        </p:txBody>
      </p:sp>
      <p:sp>
        <p:nvSpPr>
          <p:cNvPr id="12" name="TextBox 32"/>
          <p:cNvSpPr txBox="1">
            <a:spLocks noChangeArrowheads="1"/>
          </p:cNvSpPr>
          <p:nvPr/>
        </p:nvSpPr>
        <p:spPr bwMode="auto">
          <a:xfrm>
            <a:off x="6096000" y="3505200"/>
            <a:ext cx="3048000" cy="2492990"/>
          </a:xfrm>
          <a:prstGeom prst="rect">
            <a:avLst/>
          </a:prstGeom>
          <a:noFill/>
          <a:ln w="9525">
            <a:noFill/>
            <a:miter lim="800000"/>
            <a:headEnd/>
            <a:tailEnd/>
          </a:ln>
        </p:spPr>
        <p:txBody>
          <a:bodyPr wrap="square">
            <a:spAutoFit/>
          </a:bodyPr>
          <a:lstStyle/>
          <a:p>
            <a:pPr>
              <a:buFont typeface="Arial" charset="0"/>
              <a:buChar char="•"/>
            </a:pPr>
            <a:r>
              <a:rPr lang="en-US" sz="1400" dirty="0">
                <a:latin typeface="Book Antiqua" pitchFamily="18" charset="0"/>
              </a:rPr>
              <a:t>   </a:t>
            </a:r>
            <a:r>
              <a:rPr lang="en-US" sz="1400" b="1" dirty="0" smtClean="0">
                <a:latin typeface="Book Antiqua" pitchFamily="18" charset="0"/>
              </a:rPr>
              <a:t>The Oceanic library</a:t>
            </a:r>
            <a:endParaRPr lang="en-US" sz="1400" b="1" dirty="0">
              <a:latin typeface="Book Antiqua" pitchFamily="18" charset="0"/>
            </a:endParaRPr>
          </a:p>
          <a:p>
            <a:pPr>
              <a:buFont typeface="Arial" charset="0"/>
              <a:buChar char="•"/>
            </a:pPr>
            <a:endParaRPr lang="en-US" sz="1400" b="1" dirty="0">
              <a:latin typeface="Book Antiqua" pitchFamily="18" charset="0"/>
            </a:endParaRPr>
          </a:p>
          <a:p>
            <a:pPr>
              <a:buFont typeface="Arial" charset="0"/>
              <a:buChar char="•"/>
            </a:pPr>
            <a:r>
              <a:rPr lang="en-US" sz="1400" b="1" dirty="0">
                <a:latin typeface="Book Antiqua" pitchFamily="18" charset="0"/>
              </a:rPr>
              <a:t>   </a:t>
            </a:r>
            <a:r>
              <a:rPr lang="en-US" sz="1400" b="1" dirty="0" smtClean="0">
                <a:latin typeface="Book Antiqua" pitchFamily="18" charset="0"/>
              </a:rPr>
              <a:t>Honey Processing Unit</a:t>
            </a:r>
            <a:endParaRPr lang="en-US" sz="1400" b="1" dirty="0">
              <a:latin typeface="Book Antiqua" pitchFamily="18" charset="0"/>
            </a:endParaRPr>
          </a:p>
          <a:p>
            <a:endParaRPr lang="en-US" sz="1400" b="1" dirty="0">
              <a:latin typeface="Book Antiqua" pitchFamily="18" charset="0"/>
            </a:endParaRPr>
          </a:p>
          <a:p>
            <a:pPr>
              <a:buFont typeface="Arial" charset="0"/>
              <a:buChar char="•"/>
            </a:pPr>
            <a:r>
              <a:rPr lang="en-US" sz="1400" b="1" dirty="0">
                <a:latin typeface="Book Antiqua" pitchFamily="18" charset="0"/>
              </a:rPr>
              <a:t>    </a:t>
            </a:r>
            <a:r>
              <a:rPr lang="en-US" sz="1400" b="1" dirty="0" smtClean="0">
                <a:latin typeface="Book Antiqua" pitchFamily="18" charset="0"/>
              </a:rPr>
              <a:t>Renewable Energy Centre</a:t>
            </a:r>
          </a:p>
          <a:p>
            <a:endParaRPr lang="en-US" sz="1400" b="1" dirty="0" smtClean="0">
              <a:latin typeface="Book Antiqua" pitchFamily="18" charset="0"/>
            </a:endParaRPr>
          </a:p>
          <a:p>
            <a:pPr>
              <a:buFont typeface="Arial" charset="0"/>
              <a:buChar char="•"/>
            </a:pPr>
            <a:r>
              <a:rPr lang="en-US" sz="1400" b="1" dirty="0" smtClean="0">
                <a:latin typeface="Book Antiqua" pitchFamily="18" charset="0"/>
              </a:rPr>
              <a:t>    Training &amp; Skill Dev. Centre</a:t>
            </a:r>
          </a:p>
          <a:p>
            <a:pPr>
              <a:buFont typeface="Arial" charset="0"/>
              <a:buChar char="•"/>
            </a:pPr>
            <a:endParaRPr lang="en-US" sz="1400" b="1" dirty="0" smtClean="0">
              <a:latin typeface="Book Antiqua" pitchFamily="18" charset="0"/>
            </a:endParaRPr>
          </a:p>
          <a:p>
            <a:pPr>
              <a:buFont typeface="Arial" charset="0"/>
              <a:buChar char="•"/>
            </a:pPr>
            <a:r>
              <a:rPr lang="en-US" sz="1400" b="1" dirty="0" smtClean="0">
                <a:latin typeface="Book Antiqua" pitchFamily="18" charset="0"/>
              </a:rPr>
              <a:t>     </a:t>
            </a:r>
            <a:r>
              <a:rPr lang="en-US" sz="1600" b="1" dirty="0" smtClean="0">
                <a:latin typeface="Book Antiqua" pitchFamily="18" charset="0"/>
              </a:rPr>
              <a:t>B.ED College </a:t>
            </a:r>
            <a:r>
              <a:rPr lang="en-US" sz="1200" b="1" dirty="0" smtClean="0">
                <a:latin typeface="Book Antiqua" pitchFamily="18" charset="0"/>
              </a:rPr>
              <a:t>(approved)</a:t>
            </a:r>
            <a:endParaRPr lang="en-US" sz="1400" b="1" dirty="0" smtClean="0">
              <a:latin typeface="Book Antiqua" pitchFamily="18" charset="0"/>
            </a:endParaRPr>
          </a:p>
          <a:p>
            <a:pPr>
              <a:buFont typeface="Arial" charset="0"/>
              <a:buChar char="•"/>
            </a:pPr>
            <a:endParaRPr lang="en-US" sz="1400" b="1" dirty="0" smtClean="0">
              <a:latin typeface="Book Antiqua" pitchFamily="18" charset="0"/>
            </a:endParaRPr>
          </a:p>
          <a:p>
            <a:pPr>
              <a:buFont typeface="Arial" charset="0"/>
              <a:buChar char="•"/>
            </a:pPr>
            <a:r>
              <a:rPr lang="en-US" sz="1400" b="1" dirty="0" smtClean="0">
                <a:latin typeface="Book Antiqua" pitchFamily="18" charset="0"/>
              </a:rPr>
              <a:t>     </a:t>
            </a:r>
            <a:r>
              <a:rPr lang="en-US" sz="1400" b="1" dirty="0" err="1" smtClean="0">
                <a:latin typeface="Book Antiqua" pitchFamily="18" charset="0"/>
              </a:rPr>
              <a:t>Agri</a:t>
            </a:r>
            <a:r>
              <a:rPr lang="en-US" sz="1400" b="1" dirty="0" smtClean="0">
                <a:latin typeface="Book Antiqua" pitchFamily="18" charset="0"/>
              </a:rPr>
              <a:t>-based Rural Eco-Tourism</a:t>
            </a:r>
            <a:endParaRPr lang="en-US" sz="1400" b="1" dirty="0">
              <a:latin typeface="Book Antiqua" pitchFamily="18" charset="0"/>
            </a:endParaRPr>
          </a:p>
        </p:txBody>
      </p:sp>
      <p:sp>
        <p:nvSpPr>
          <p:cNvPr id="13" name="TextBox 33"/>
          <p:cNvSpPr txBox="1">
            <a:spLocks noChangeArrowheads="1"/>
          </p:cNvSpPr>
          <p:nvPr/>
        </p:nvSpPr>
        <p:spPr bwMode="auto">
          <a:xfrm>
            <a:off x="0" y="6019800"/>
            <a:ext cx="9144000" cy="1231106"/>
          </a:xfrm>
          <a:prstGeom prst="rect">
            <a:avLst/>
          </a:prstGeom>
          <a:noFill/>
          <a:ln w="9525">
            <a:noFill/>
            <a:miter lim="800000"/>
            <a:headEnd/>
            <a:tailEnd/>
          </a:ln>
        </p:spPr>
        <p:txBody>
          <a:bodyPr wrap="square">
            <a:spAutoFit/>
          </a:bodyPr>
          <a:lstStyle/>
          <a:p>
            <a:pPr algn="ctr">
              <a:defRPr/>
            </a:pPr>
            <a:r>
              <a:rPr lang="en-US" sz="1400" dirty="0">
                <a:solidFill>
                  <a:srgbClr val="C00000"/>
                </a:solidFill>
                <a:effectLst>
                  <a:outerShdw blurRad="38100" dist="38100" dir="2700000" algn="tl">
                    <a:srgbClr val="000000">
                      <a:alpha val="43137"/>
                    </a:srgbClr>
                  </a:outerShdw>
                </a:effectLst>
                <a:latin typeface="Book Antiqua" pitchFamily="18" charset="0"/>
              </a:rPr>
              <a:t>Last </a:t>
            </a:r>
            <a:r>
              <a:rPr lang="en-US" sz="1400" dirty="0" smtClean="0">
                <a:solidFill>
                  <a:srgbClr val="C00000"/>
                </a:solidFill>
                <a:effectLst>
                  <a:outerShdw blurRad="38100" dist="38100" dir="2700000" algn="tl">
                    <a:srgbClr val="000000">
                      <a:alpha val="43137"/>
                    </a:srgbClr>
                  </a:outerShdw>
                </a:effectLst>
                <a:latin typeface="Book Antiqua" pitchFamily="18" charset="0"/>
              </a:rPr>
              <a:t>26 years </a:t>
            </a:r>
            <a:r>
              <a:rPr lang="en-US" sz="1400" dirty="0">
                <a:solidFill>
                  <a:srgbClr val="C00000"/>
                </a:solidFill>
                <a:effectLst>
                  <a:outerShdw blurRad="38100" dist="38100" dir="2700000" algn="tl">
                    <a:srgbClr val="000000">
                      <a:alpha val="43137"/>
                    </a:srgbClr>
                  </a:outerShdw>
                </a:effectLst>
                <a:latin typeface="Book Antiqua" pitchFamily="18" charset="0"/>
              </a:rPr>
              <a:t>we </a:t>
            </a:r>
            <a:r>
              <a:rPr lang="en-US" sz="1400" dirty="0" smtClean="0">
                <a:solidFill>
                  <a:srgbClr val="C00000"/>
                </a:solidFill>
                <a:effectLst>
                  <a:outerShdw blurRad="38100" dist="38100" dir="2700000" algn="tl">
                    <a:srgbClr val="000000">
                      <a:alpha val="43137"/>
                    </a:srgbClr>
                  </a:outerShdw>
                </a:effectLst>
                <a:latin typeface="Book Antiqua" pitchFamily="18" charset="0"/>
              </a:rPr>
              <a:t>have accomplished </a:t>
            </a:r>
            <a:r>
              <a:rPr lang="en-US" sz="1400" dirty="0">
                <a:solidFill>
                  <a:srgbClr val="C00000"/>
                </a:solidFill>
                <a:effectLst>
                  <a:outerShdw blurRad="38100" dist="38100" dir="2700000" algn="tl">
                    <a:srgbClr val="000000">
                      <a:alpha val="43137"/>
                    </a:srgbClr>
                  </a:outerShdw>
                </a:effectLst>
                <a:latin typeface="Book Antiqua" pitchFamily="18" charset="0"/>
              </a:rPr>
              <a:t>all </a:t>
            </a:r>
            <a:r>
              <a:rPr lang="en-US" sz="1400" dirty="0" smtClean="0">
                <a:solidFill>
                  <a:srgbClr val="C00000"/>
                </a:solidFill>
                <a:effectLst>
                  <a:outerShdw blurRad="38100" dist="38100" dir="2700000" algn="tl">
                    <a:srgbClr val="000000">
                      <a:alpha val="43137"/>
                    </a:srgbClr>
                  </a:outerShdw>
                </a:effectLst>
                <a:latin typeface="Book Antiqua" pitchFamily="18" charset="0"/>
              </a:rPr>
              <a:t>of these </a:t>
            </a:r>
            <a:r>
              <a:rPr lang="en-US" sz="1400" dirty="0">
                <a:solidFill>
                  <a:srgbClr val="C00000"/>
                </a:solidFill>
                <a:effectLst>
                  <a:outerShdw blurRad="38100" dist="38100" dir="2700000" algn="tl">
                    <a:srgbClr val="000000">
                      <a:alpha val="43137"/>
                    </a:srgbClr>
                  </a:outerShdw>
                </a:effectLst>
                <a:latin typeface="Book Antiqua" pitchFamily="18" charset="0"/>
              </a:rPr>
              <a:t>activities without any External Grant Support</a:t>
            </a:r>
            <a:r>
              <a:rPr lang="en-US" sz="1400" dirty="0" smtClean="0">
                <a:solidFill>
                  <a:srgbClr val="C00000"/>
                </a:solidFill>
                <a:effectLst>
                  <a:outerShdw blurRad="38100" dist="38100" dir="2700000" algn="tl">
                    <a:srgbClr val="000000">
                      <a:alpha val="43137"/>
                    </a:srgbClr>
                  </a:outerShdw>
                </a:effectLst>
                <a:latin typeface="Book Antiqua" pitchFamily="18" charset="0"/>
              </a:rPr>
              <a:t>.</a:t>
            </a:r>
          </a:p>
          <a:p>
            <a:pPr algn="ctr">
              <a:defRPr/>
            </a:pPr>
            <a:r>
              <a:rPr lang="en-US" sz="1400" dirty="0" smtClean="0">
                <a:solidFill>
                  <a:srgbClr val="C00000"/>
                </a:solidFill>
                <a:effectLst>
                  <a:outerShdw blurRad="38100" dist="38100" dir="2700000" algn="tl">
                    <a:srgbClr val="000000">
                      <a:alpha val="43137"/>
                    </a:srgbClr>
                  </a:outerShdw>
                </a:effectLst>
                <a:latin typeface="Book Antiqua" pitchFamily="18" charset="0"/>
              </a:rPr>
              <a:t>We  can arrange  land  for fulfillment of our dream   seeking collaboration with other institutions.</a:t>
            </a:r>
            <a:endParaRPr lang="en-US" sz="1400" dirty="0">
              <a:solidFill>
                <a:srgbClr val="C00000"/>
              </a:solidFill>
              <a:effectLst>
                <a:outerShdw blurRad="38100" dist="38100" dir="2700000" algn="tl">
                  <a:srgbClr val="000000">
                    <a:alpha val="43137"/>
                  </a:srgbClr>
                </a:outerShdw>
              </a:effectLst>
              <a:latin typeface="Book Antiqua" pitchFamily="18" charset="0"/>
            </a:endParaRPr>
          </a:p>
          <a:p>
            <a:pPr algn="ctr">
              <a:defRPr/>
            </a:pPr>
            <a:endParaRPr lang="en-US" sz="1400" dirty="0">
              <a:solidFill>
                <a:srgbClr val="C00000"/>
              </a:solidFill>
              <a:effectLst>
                <a:outerShdw blurRad="38100" dist="38100" dir="2700000" algn="tl">
                  <a:srgbClr val="000000">
                    <a:alpha val="43137"/>
                  </a:srgbClr>
                </a:outerShdw>
              </a:effectLst>
              <a:latin typeface="Book Antiqua" pitchFamily="18" charset="0"/>
            </a:endParaRPr>
          </a:p>
          <a:p>
            <a:pPr algn="ctr">
              <a:defRPr/>
            </a:pPr>
            <a:endParaRPr lang="en-US" sz="1600" dirty="0">
              <a:solidFill>
                <a:srgbClr val="C00000"/>
              </a:solidFill>
              <a:latin typeface="Book Antiqua" pitchFamily="18" charset="0"/>
            </a:endParaRPr>
          </a:p>
          <a:p>
            <a:pPr algn="ctr">
              <a:defRPr/>
            </a:pPr>
            <a:endParaRPr lang="en-US" sz="1600" dirty="0">
              <a:solidFill>
                <a:srgbClr val="C00000"/>
              </a:solidFill>
              <a:latin typeface="Book Antiqua"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noGrp="1"/>
          </p:cNvSpPr>
          <p:nvPr>
            <p:ph idx="1"/>
          </p:nvPr>
        </p:nvSpPr>
        <p:spPr>
          <a:xfrm>
            <a:off x="0" y="28931"/>
            <a:ext cx="9144000" cy="523220"/>
          </a:xfrm>
          <a:prstGeom prst="rect">
            <a:avLst/>
          </a:prstGeom>
          <a:noFill/>
        </p:spPr>
        <p:txBody>
          <a:bodyPr wrap="square" rtlCol="0">
            <a:spAutoFit/>
          </a:bodyPr>
          <a:lstStyle/>
          <a:p>
            <a:pPr algn="ctr"/>
            <a:r>
              <a:rPr lang="en-US" sz="2800" dirty="0" smtClean="0">
                <a:solidFill>
                  <a:schemeClr val="accent6">
                    <a:lumMod val="75000"/>
                  </a:schemeClr>
                </a:solidFill>
                <a:latin typeface="Century Gothic" pitchFamily="34" charset="0"/>
              </a:rPr>
              <a:t>How we started  the Micro-credit Program</a:t>
            </a:r>
            <a:endParaRPr lang="en-US" sz="2800" dirty="0">
              <a:solidFill>
                <a:schemeClr val="accent6">
                  <a:lumMod val="75000"/>
                </a:schemeClr>
              </a:solidFill>
              <a:latin typeface="Century Gothic" pitchFamily="34" charset="0"/>
            </a:endParaRPr>
          </a:p>
        </p:txBody>
      </p:sp>
      <p:sp>
        <p:nvSpPr>
          <p:cNvPr id="6" name="Rectangle 5"/>
          <p:cNvSpPr/>
          <p:nvPr/>
        </p:nvSpPr>
        <p:spPr>
          <a:xfrm>
            <a:off x="2514601" y="685800"/>
            <a:ext cx="6615628" cy="5878532"/>
          </a:xfrm>
          <a:prstGeom prst="rect">
            <a:avLst/>
          </a:prstGeom>
        </p:spPr>
        <p:txBody>
          <a:bodyPr wrap="square">
            <a:spAutoFit/>
          </a:bodyPr>
          <a:lstStyle/>
          <a:p>
            <a:r>
              <a:rPr lang="en-US" dirty="0" smtClean="0">
                <a:solidFill>
                  <a:schemeClr val="tx2"/>
                </a:solidFill>
                <a:latin typeface="Century Gothic" pitchFamily="34" charset="0"/>
              </a:rPr>
              <a:t>One day I was going to our train station on a rickshaw van.  The driver told me that he paid rupees 5* per day to his owner.  At that time, he was ill and not able to pay the rent. I asked how many years he rented the van. He said 22 years.  I calculated that in 22 years it would be about Rs.40,000.  </a:t>
            </a:r>
          </a:p>
          <a:p>
            <a:endParaRPr lang="en-US" dirty="0" smtClean="0">
              <a:solidFill>
                <a:schemeClr val="tx2"/>
              </a:solidFill>
              <a:latin typeface="Century Gothic" pitchFamily="34" charset="0"/>
            </a:endParaRPr>
          </a:p>
          <a:p>
            <a:r>
              <a:rPr lang="en-US" dirty="0" smtClean="0">
                <a:solidFill>
                  <a:schemeClr val="tx2"/>
                </a:solidFill>
                <a:latin typeface="Century Gothic" pitchFamily="34" charset="0"/>
              </a:rPr>
              <a:t>Then I asked if I give you a van can you pay daily </a:t>
            </a:r>
            <a:r>
              <a:rPr lang="en-US" dirty="0" err="1" smtClean="0">
                <a:solidFill>
                  <a:schemeClr val="tx2"/>
                </a:solidFill>
                <a:latin typeface="Century Gothic" pitchFamily="34" charset="0"/>
              </a:rPr>
              <a:t>Rs</a:t>
            </a:r>
            <a:r>
              <a:rPr lang="en-US" dirty="0" smtClean="0">
                <a:solidFill>
                  <a:schemeClr val="tx2"/>
                </a:solidFill>
                <a:latin typeface="Century Gothic" pitchFamily="34" charset="0"/>
              </a:rPr>
              <a:t>. 5, if not, the van will be mine. Then, I went to a shop, bought a van, and gave it to him.   we gave 300 vans our area. Then we started savings based  credit  program. At present our cumulative  savings is Rs.840 million.</a:t>
            </a:r>
          </a:p>
          <a:p>
            <a:pPr algn="ctr"/>
            <a:r>
              <a:rPr lang="en-US" sz="2000" dirty="0" smtClean="0">
                <a:solidFill>
                  <a:schemeClr val="tx2"/>
                </a:solidFill>
                <a:latin typeface="Century Gothic" pitchFamily="34" charset="0"/>
              </a:rPr>
              <a:t> </a:t>
            </a:r>
          </a:p>
          <a:p>
            <a:pPr algn="ctr"/>
            <a:r>
              <a:rPr lang="en-US" sz="2000" b="1" dirty="0" smtClean="0">
                <a:solidFill>
                  <a:schemeClr val="accent6">
                    <a:lumMod val="75000"/>
                  </a:schemeClr>
                </a:solidFill>
                <a:latin typeface="Century Gothic" pitchFamily="34" charset="0"/>
              </a:rPr>
              <a:t>What we have  realized is:  </a:t>
            </a:r>
          </a:p>
          <a:p>
            <a:pPr algn="ctr"/>
            <a:r>
              <a:rPr lang="en-US" sz="2000" dirty="0" smtClean="0">
                <a:solidFill>
                  <a:schemeClr val="accent6">
                    <a:lumMod val="75000"/>
                  </a:schemeClr>
                </a:solidFill>
                <a:latin typeface="Century Gothic" pitchFamily="34" charset="0"/>
              </a:rPr>
              <a:t> </a:t>
            </a:r>
            <a:r>
              <a:rPr lang="en-US" sz="2000" b="1" dirty="0" smtClean="0">
                <a:solidFill>
                  <a:schemeClr val="accent6">
                    <a:lumMod val="75000"/>
                  </a:schemeClr>
                </a:solidFill>
                <a:latin typeface="Century Gothic" pitchFamily="34" charset="0"/>
              </a:rPr>
              <a:t>“Small savings can create a big nation.”</a:t>
            </a:r>
          </a:p>
          <a:p>
            <a:pPr algn="ctr"/>
            <a:endParaRPr lang="en-US" sz="2000" dirty="0" smtClean="0">
              <a:solidFill>
                <a:srgbClr val="C00000"/>
              </a:solidFill>
              <a:latin typeface="Century Gothic" pitchFamily="34" charset="0"/>
            </a:endParaRPr>
          </a:p>
          <a:p>
            <a:pPr algn="ctr"/>
            <a:endParaRPr lang="en-US" sz="2000" dirty="0" smtClean="0">
              <a:solidFill>
                <a:srgbClr val="C00000"/>
              </a:solidFill>
              <a:latin typeface="Century Gothic" pitchFamily="34" charset="0"/>
            </a:endParaRPr>
          </a:p>
          <a:p>
            <a:pPr algn="ctr"/>
            <a:endParaRPr lang="en-US" sz="2000" dirty="0" smtClean="0">
              <a:solidFill>
                <a:srgbClr val="C00000"/>
              </a:solidFill>
              <a:latin typeface="Century Gothic" pitchFamily="34" charset="0"/>
            </a:endParaRPr>
          </a:p>
          <a:p>
            <a:pPr algn="ctr"/>
            <a:endParaRPr lang="en-US" sz="2000" dirty="0" smtClean="0">
              <a:solidFill>
                <a:srgbClr val="C00000"/>
              </a:solidFill>
              <a:latin typeface="Century Gothic" pitchFamily="34" charset="0"/>
            </a:endParaRPr>
          </a:p>
          <a:p>
            <a:pPr algn="ctr"/>
            <a:endParaRPr lang="en-US" sz="2000" dirty="0" smtClean="0">
              <a:solidFill>
                <a:srgbClr val="C00000"/>
              </a:solidFill>
              <a:latin typeface="Century Gothic" pitchFamily="34" charset="0"/>
            </a:endParaRPr>
          </a:p>
        </p:txBody>
      </p:sp>
      <p:pic>
        <p:nvPicPr>
          <p:cNvPr id="5" name="Picture 2"/>
          <p:cNvPicPr>
            <a:picLocks noChangeAspect="1" noChangeArrowheads="1"/>
          </p:cNvPicPr>
          <p:nvPr/>
        </p:nvPicPr>
        <p:blipFill>
          <a:blip r:embed="rId2" cstate="print"/>
          <a:srcRect/>
          <a:stretch>
            <a:fillRect/>
          </a:stretch>
        </p:blipFill>
        <p:spPr bwMode="auto">
          <a:xfrm>
            <a:off x="304800" y="5334000"/>
            <a:ext cx="1981200"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1" descr="F:\Pictures to add\A moment fromVSSU AGM 10 years back.jpg"/>
          <p:cNvPicPr>
            <a:picLocks noChangeAspect="1" noChangeArrowheads="1"/>
          </p:cNvPicPr>
          <p:nvPr/>
        </p:nvPicPr>
        <p:blipFill>
          <a:blip r:embed="rId3" cstate="print"/>
          <a:srcRect/>
          <a:stretch>
            <a:fillRect/>
          </a:stretch>
        </p:blipFill>
        <p:spPr bwMode="auto">
          <a:xfrm>
            <a:off x="6705600" y="5257800"/>
            <a:ext cx="2212136" cy="1115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5" name="Picture 1" descr="G:\Website Upgradation Apr 2012\Pictures to add\IMG_9025.JPG"/>
          <p:cNvPicPr>
            <a:picLocks noChangeAspect="1" noChangeArrowheads="1"/>
          </p:cNvPicPr>
          <p:nvPr/>
        </p:nvPicPr>
        <p:blipFill>
          <a:blip r:embed="rId4" cstate="print"/>
          <a:srcRect/>
          <a:stretch>
            <a:fillRect/>
          </a:stretch>
        </p:blipFill>
        <p:spPr bwMode="auto">
          <a:xfrm>
            <a:off x="2362200" y="5334000"/>
            <a:ext cx="2082738"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6" name="Picture 2" descr="G:\Website Upgradation Apr 2012\Pictures to add\VSSU's Door step collection.JPG"/>
          <p:cNvPicPr>
            <a:picLocks noChangeAspect="1" noChangeArrowheads="1"/>
          </p:cNvPicPr>
          <p:nvPr/>
        </p:nvPicPr>
        <p:blipFill>
          <a:blip r:embed="rId5" cstate="print"/>
          <a:srcRect/>
          <a:stretch>
            <a:fillRect/>
          </a:stretch>
        </p:blipFill>
        <p:spPr bwMode="auto">
          <a:xfrm>
            <a:off x="4495800" y="5257800"/>
            <a:ext cx="2133600" cy="127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7828" name="Picture 4" descr="https://encrypted-tbn2.gstatic.com/images?q=tbn:ANd9GcSsANLE1wThOFvdpW32DlDtIsq7VtFxLfshq11SI1KLzGPUraKkxQ"/>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0" y="1714488"/>
            <a:ext cx="2144196" cy="1809751"/>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txBox="1">
            <a:spLocks noChangeArrowheads="1"/>
          </p:cNvSpPr>
          <p:nvPr/>
        </p:nvSpPr>
        <p:spPr>
          <a:xfrm>
            <a:off x="381000" y="1295400"/>
            <a:ext cx="8763000" cy="3581400"/>
          </a:xfrm>
          <a:prstGeom prst="rect">
            <a:avLst/>
          </a:prstGeom>
        </p:spPr>
        <p:txBody>
          <a:bodyPr vert="horz">
            <a:normAutofit lnSpcReduction="10000"/>
          </a:bodyPr>
          <a:lstStyle/>
          <a:p>
            <a:pPr marR="0" lvl="0" algn="l" defTabSz="914400" rtl="0" eaLnBrk="1" fontAlgn="auto" latinLnBrk="0" hangingPunct="1">
              <a:lnSpc>
                <a:spcPct val="150000"/>
              </a:lnSpc>
              <a:spcBef>
                <a:spcPct val="20000"/>
              </a:spcBef>
              <a:spcAft>
                <a:spcPts val="0"/>
              </a:spcAft>
              <a:buClr>
                <a:schemeClr val="accent3"/>
              </a:buClr>
              <a:buSzPct val="95000"/>
              <a:tabLst/>
              <a:defRPr/>
            </a:pPr>
            <a:r>
              <a:rPr kumimoji="0" lang="en-US" sz="2800" b="0" i="0" u="none" strike="noStrike" kern="1200" cap="none" spc="0" normalizeH="0" baseline="0" noProof="0" dirty="0" smtClean="0">
                <a:ln>
                  <a:noFill/>
                </a:ln>
                <a:solidFill>
                  <a:srgbClr val="00B050"/>
                </a:solidFill>
                <a:effectLst/>
                <a:uLnTx/>
                <a:uFillTx/>
                <a:latin typeface="Calisto MT" pitchFamily="18" charset="0"/>
                <a:ea typeface="Verdana" panose="020B0604030504040204" pitchFamily="34" charset="0"/>
                <a:cs typeface="Verdana" panose="020B0604030504040204" pitchFamily="34" charset="0"/>
              </a:rPr>
              <a:t>Small scale savings and loans:</a:t>
            </a:r>
            <a:endParaRPr lang="en-US" sz="2800" dirty="0">
              <a:solidFill>
                <a:srgbClr val="00B050"/>
              </a:solidFill>
              <a:latin typeface="Calisto MT" pitchFamily="18" charset="0"/>
              <a:ea typeface="Verdana" panose="020B0604030504040204" pitchFamily="34" charset="0"/>
              <a:cs typeface="Verdana" panose="020B0604030504040204" pitchFamily="34" charset="0"/>
            </a:endParaRPr>
          </a:p>
          <a:p>
            <a:pPr marL="457200" marR="0" lvl="0" indent="-457200" algn="l" defTabSz="914400" rtl="0" eaLnBrk="1" fontAlgn="auto" latinLnBrk="0" hangingPunct="1">
              <a:lnSpc>
                <a:spcPct val="150000"/>
              </a:lnSpc>
              <a:spcBef>
                <a:spcPct val="20000"/>
              </a:spcBef>
              <a:spcAft>
                <a:spcPts val="0"/>
              </a:spcAft>
              <a:buClr>
                <a:schemeClr val="accent3"/>
              </a:buClr>
              <a:buSzPct val="95000"/>
              <a:buFont typeface="Wingdings" panose="05000000000000000000" pitchFamily="2" charset="2"/>
              <a:buChar char="Ø"/>
              <a:tabLst/>
              <a:defRPr/>
            </a:pPr>
            <a:r>
              <a:rPr kumimoji="0" lang="en-US" sz="2800" b="0" i="0" u="none" strike="noStrike" kern="1200" cap="none" spc="0" normalizeH="0" baseline="0" noProof="0" dirty="0" smtClean="0">
                <a:ln>
                  <a:noFill/>
                </a:ln>
                <a:solidFill>
                  <a:srgbClr val="00B050"/>
                </a:solidFill>
                <a:effectLst/>
                <a:uLnTx/>
                <a:uFillTx/>
                <a:latin typeface="Calisto MT" pitchFamily="18" charset="0"/>
                <a:ea typeface="Verdana" panose="020B0604030504040204" pitchFamily="34" charset="0"/>
                <a:cs typeface="Verdana" panose="020B0604030504040204" pitchFamily="34" charset="0"/>
              </a:rPr>
              <a:t>To Individuals </a:t>
            </a:r>
            <a:r>
              <a:rPr lang="en-US" sz="2800" dirty="0" smtClean="0">
                <a:solidFill>
                  <a:srgbClr val="00B050"/>
                </a:solidFill>
                <a:latin typeface="Calisto MT" pitchFamily="18" charset="0"/>
                <a:ea typeface="Verdana" panose="020B0604030504040204" pitchFamily="34" charset="0"/>
                <a:cs typeface="Verdana" panose="020B0604030504040204" pitchFamily="34" charset="0"/>
              </a:rPr>
              <a:t> &amp; </a:t>
            </a:r>
            <a:r>
              <a:rPr kumimoji="0" lang="en-US" sz="2800" b="0" i="0" u="none" strike="noStrike" kern="1200" cap="none" spc="0" normalizeH="0" baseline="0" noProof="0" dirty="0" smtClean="0">
                <a:ln>
                  <a:noFill/>
                </a:ln>
                <a:solidFill>
                  <a:srgbClr val="00B050"/>
                </a:solidFill>
                <a:effectLst/>
                <a:uLnTx/>
                <a:uFillTx/>
                <a:latin typeface="Calisto MT" pitchFamily="18" charset="0"/>
                <a:ea typeface="Verdana" panose="020B0604030504040204" pitchFamily="34" charset="0"/>
                <a:cs typeface="Verdana" panose="020B0604030504040204" pitchFamily="34" charset="0"/>
              </a:rPr>
              <a:t> Groups</a:t>
            </a:r>
            <a:r>
              <a:rPr kumimoji="0" lang="en-US" sz="2000" b="0" i="0" u="none" strike="noStrike" kern="1200" cap="none" spc="0" normalizeH="0" baseline="0" noProof="0" dirty="0" smtClean="0">
                <a:ln>
                  <a:noFill/>
                </a:ln>
                <a:solidFill>
                  <a:srgbClr val="00B050"/>
                </a:solidFill>
                <a:effectLst/>
                <a:uLnTx/>
                <a:uFillTx/>
                <a:latin typeface="Calisto MT" pitchFamily="18" charset="0"/>
                <a:ea typeface="Verdana" panose="020B0604030504040204" pitchFamily="34" charset="0"/>
                <a:cs typeface="Verdana" panose="020B0604030504040204" pitchFamily="34" charset="0"/>
              </a:rPr>
              <a:t>* (Groups for only women)</a:t>
            </a:r>
            <a:endParaRPr lang="en-US" sz="2800" dirty="0">
              <a:solidFill>
                <a:srgbClr val="00B050"/>
              </a:solidFill>
              <a:latin typeface="Calisto MT" pitchFamily="18" charset="0"/>
              <a:ea typeface="Verdana" panose="020B0604030504040204" pitchFamily="34" charset="0"/>
              <a:cs typeface="Verdana" panose="020B0604030504040204" pitchFamily="34" charset="0"/>
            </a:endParaRPr>
          </a:p>
          <a:p>
            <a:pPr marL="457200" marR="0" lvl="0" indent="-457200" algn="l" defTabSz="914400" rtl="0" eaLnBrk="1" fontAlgn="auto" latinLnBrk="0" hangingPunct="1">
              <a:lnSpc>
                <a:spcPct val="150000"/>
              </a:lnSpc>
              <a:spcBef>
                <a:spcPct val="20000"/>
              </a:spcBef>
              <a:spcAft>
                <a:spcPts val="0"/>
              </a:spcAft>
              <a:buClr>
                <a:schemeClr val="accent3"/>
              </a:buClr>
              <a:buSzPct val="95000"/>
              <a:buFont typeface="Wingdings" panose="05000000000000000000" pitchFamily="2" charset="2"/>
              <a:buChar char="Ø"/>
              <a:tabLst/>
              <a:defRPr/>
            </a:pPr>
            <a:r>
              <a:rPr kumimoji="0" lang="en-US" sz="2800" b="0" i="0" u="none" strike="noStrike" kern="1200" cap="none" spc="0" normalizeH="0" baseline="0" noProof="0" dirty="0" smtClean="0">
                <a:ln>
                  <a:noFill/>
                </a:ln>
                <a:solidFill>
                  <a:srgbClr val="00B050"/>
                </a:solidFill>
                <a:effectLst/>
                <a:uLnTx/>
                <a:uFillTx/>
                <a:latin typeface="Calisto MT" pitchFamily="18" charset="0"/>
                <a:ea typeface="Verdana" panose="020B0604030504040204" pitchFamily="34" charset="0"/>
                <a:cs typeface="Verdana" panose="020B0604030504040204" pitchFamily="34" charset="0"/>
              </a:rPr>
              <a:t>100% loan from savings</a:t>
            </a:r>
          </a:p>
          <a:p>
            <a:pPr marL="457200" marR="0" lvl="0" indent="-457200" algn="l" defTabSz="914400" rtl="0" eaLnBrk="1" fontAlgn="auto" latinLnBrk="0" hangingPunct="1">
              <a:lnSpc>
                <a:spcPct val="150000"/>
              </a:lnSpc>
              <a:spcBef>
                <a:spcPct val="20000"/>
              </a:spcBef>
              <a:spcAft>
                <a:spcPts val="0"/>
              </a:spcAft>
              <a:buClr>
                <a:schemeClr val="accent3"/>
              </a:buClr>
              <a:buSzPct val="95000"/>
              <a:buFont typeface="Wingdings" panose="05000000000000000000" pitchFamily="2" charset="2"/>
              <a:buChar char="Ø"/>
              <a:tabLst/>
              <a:defRPr/>
            </a:pPr>
            <a:r>
              <a:rPr kumimoji="0" lang="en-US" sz="2800" b="0" i="0" u="none" strike="noStrike" kern="1200" cap="none" spc="0" normalizeH="0" baseline="0" noProof="0" dirty="0" smtClean="0">
                <a:ln>
                  <a:noFill/>
                </a:ln>
                <a:solidFill>
                  <a:srgbClr val="00B050"/>
                </a:solidFill>
                <a:effectLst/>
                <a:uLnTx/>
                <a:uFillTx/>
                <a:latin typeface="Calisto MT" pitchFamily="18" charset="0"/>
                <a:ea typeface="Verdana" panose="020B0604030504040204" pitchFamily="34" charset="0"/>
                <a:cs typeface="Verdana" panose="020B0604030504040204" pitchFamily="34" charset="0"/>
              </a:rPr>
              <a:t>74% loans for business purposes</a:t>
            </a:r>
          </a:p>
          <a:p>
            <a:pPr marL="457200" marR="0" lvl="0" indent="-457200" algn="l" defTabSz="914400" rtl="0" eaLnBrk="1" fontAlgn="auto" latinLnBrk="0" hangingPunct="1">
              <a:lnSpc>
                <a:spcPct val="150000"/>
              </a:lnSpc>
              <a:spcBef>
                <a:spcPct val="20000"/>
              </a:spcBef>
              <a:spcAft>
                <a:spcPts val="0"/>
              </a:spcAft>
              <a:buClr>
                <a:schemeClr val="accent3"/>
              </a:buClr>
              <a:buSzPct val="95000"/>
              <a:buFont typeface="Wingdings" panose="05000000000000000000" pitchFamily="2" charset="2"/>
              <a:buChar char="Ø"/>
              <a:tabLst/>
              <a:defRPr/>
            </a:pPr>
            <a:r>
              <a:rPr lang="en-US" sz="2800" dirty="0" smtClean="0">
                <a:solidFill>
                  <a:srgbClr val="00B050"/>
                </a:solidFill>
                <a:latin typeface="Calisto MT" pitchFamily="18" charset="0"/>
                <a:ea typeface="Verdana" panose="020B0604030504040204" pitchFamily="34" charset="0"/>
                <a:cs typeface="Verdana" panose="020B0604030504040204" pitchFamily="34" charset="0"/>
              </a:rPr>
              <a:t>Doo</a:t>
            </a:r>
            <a:r>
              <a:rPr kumimoji="0" lang="en-US" sz="2800" b="0" i="0" u="none" strike="noStrike" kern="1200" cap="none" spc="0" normalizeH="0" baseline="0" noProof="0" dirty="0" smtClean="0">
                <a:ln>
                  <a:noFill/>
                </a:ln>
                <a:solidFill>
                  <a:srgbClr val="00B050"/>
                </a:solidFill>
                <a:effectLst/>
                <a:uLnTx/>
                <a:uFillTx/>
                <a:latin typeface="Calisto MT" pitchFamily="18" charset="0"/>
                <a:ea typeface="Verdana" panose="020B0604030504040204" pitchFamily="34" charset="0"/>
                <a:cs typeface="Verdana" panose="020B0604030504040204" pitchFamily="34" charset="0"/>
              </a:rPr>
              <a:t>r to door services through 10 Branch Offices</a:t>
            </a:r>
          </a:p>
        </p:txBody>
      </p:sp>
      <p:sp>
        <p:nvSpPr>
          <p:cNvPr id="5" name="TextBox 4"/>
          <p:cNvSpPr txBox="1"/>
          <p:nvPr/>
        </p:nvSpPr>
        <p:spPr>
          <a:xfrm>
            <a:off x="0" y="4800600"/>
            <a:ext cx="9144000" cy="1938992"/>
          </a:xfrm>
          <a:prstGeom prst="rect">
            <a:avLst/>
          </a:prstGeom>
          <a:noFill/>
        </p:spPr>
        <p:txBody>
          <a:bodyPr wrap="square" rtlCol="0">
            <a:spAutoFit/>
          </a:bodyPr>
          <a:lstStyle/>
          <a:p>
            <a:pPr algn="ctr"/>
            <a:endParaRPr lang="en-US" sz="2400" dirty="0" smtClean="0">
              <a:effectLst>
                <a:outerShdw blurRad="38100" dist="38100" dir="2700000" algn="tl">
                  <a:srgbClr val="000000">
                    <a:alpha val="43137"/>
                  </a:srgbClr>
                </a:outerShdw>
              </a:effectLst>
            </a:endParaRPr>
          </a:p>
          <a:p>
            <a:pPr algn="ctr"/>
            <a:r>
              <a:rPr lang="en-US" sz="2400" dirty="0" smtClean="0">
                <a:effectLst>
                  <a:outerShdw blurRad="38100" dist="38100" dir="2700000" algn="tl">
                    <a:srgbClr val="000000">
                      <a:alpha val="43137"/>
                    </a:srgbClr>
                  </a:outerShdw>
                </a:effectLst>
              </a:rPr>
              <a:t>product :  Daily,   Weekly,  Monthly,  One time  (FD)</a:t>
            </a:r>
          </a:p>
          <a:p>
            <a:pPr algn="ctr"/>
            <a:endParaRPr lang="en-US" sz="2400" dirty="0" smtClean="0">
              <a:effectLst>
                <a:outerShdw blurRad="38100" dist="38100" dir="2700000" algn="tl">
                  <a:srgbClr val="000000">
                    <a:alpha val="43137"/>
                  </a:srgbClr>
                </a:outerShdw>
              </a:effectLst>
            </a:endParaRPr>
          </a:p>
          <a:p>
            <a:r>
              <a:rPr lang="en-US" sz="2400" dirty="0" smtClean="0">
                <a:solidFill>
                  <a:srgbClr val="FF0000"/>
                </a:solidFill>
                <a:effectLst>
                  <a:outerShdw blurRad="38100" dist="38100" dir="2700000" algn="tl">
                    <a:srgbClr val="000000">
                      <a:alpha val="43137"/>
                    </a:srgbClr>
                  </a:outerShdw>
                </a:effectLst>
              </a:rPr>
              <a:t>              Loan  product    :  A= Agriculture   B= Business </a:t>
            </a:r>
          </a:p>
          <a:p>
            <a:r>
              <a:rPr lang="en-US" sz="2400" dirty="0" smtClean="0">
                <a:solidFill>
                  <a:srgbClr val="FF0000"/>
                </a:solidFill>
                <a:effectLst>
                  <a:outerShdw blurRad="38100" dist="38100" dir="2700000" algn="tl">
                    <a:srgbClr val="000000">
                      <a:alpha val="43137"/>
                    </a:srgbClr>
                  </a:outerShdw>
                </a:effectLst>
              </a:rPr>
              <a:t>                                              C= Consumption D=Development E=Enterprise</a:t>
            </a:r>
            <a:endParaRPr lang="en-IN" sz="2400" dirty="0">
              <a:solidFill>
                <a:srgbClr val="FF0000"/>
              </a:solidFill>
              <a:effectLst>
                <a:outerShdw blurRad="38100" dist="38100" dir="2700000" algn="tl">
                  <a:srgbClr val="000000">
                    <a:alpha val="43137"/>
                  </a:srgbClr>
                </a:outerShdw>
              </a:effectLst>
            </a:endParaRPr>
          </a:p>
        </p:txBody>
      </p:sp>
      <p:sp>
        <p:nvSpPr>
          <p:cNvPr id="6" name="Rectangle 4"/>
          <p:cNvSpPr>
            <a:spLocks noGrp="1" noChangeArrowheads="1"/>
          </p:cNvSpPr>
          <p:nvPr>
            <p:ph type="title"/>
          </p:nvPr>
        </p:nvSpPr>
        <p:spPr>
          <a:xfrm>
            <a:off x="0" y="508000"/>
            <a:ext cx="9131300" cy="685800"/>
          </a:xfrm>
        </p:spPr>
        <p:txBody>
          <a:bodyPr>
            <a:normAutofit fontScale="90000"/>
          </a:bodyPr>
          <a:lstStyle/>
          <a:p>
            <a:pPr algn="ctr" eaLnBrk="1" hangingPunct="1"/>
            <a:r>
              <a:rPr lang="en-US" sz="4000" u="sng" dirty="0" smtClean="0">
                <a:solidFill>
                  <a:srgbClr val="FF6600"/>
                </a:solidFill>
                <a:latin typeface="Bell MT" pitchFamily="18" charset="0"/>
              </a:rPr>
              <a:t>Our Micro credit Program</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0"/>
            <a:ext cx="9144000" cy="914400"/>
          </a:xfrm>
        </p:spPr>
        <p:txBody>
          <a:bodyPr>
            <a:noAutofit/>
          </a:bodyPr>
          <a:lstStyle/>
          <a:p>
            <a:pPr algn="ctr" eaLnBrk="1" hangingPunct="1"/>
            <a:r>
              <a:rPr lang="en-US" sz="2800" u="sng" dirty="0" smtClean="0">
                <a:solidFill>
                  <a:srgbClr val="FFC000"/>
                </a:solidFill>
                <a:latin typeface="Book Antiqua" pitchFamily="18" charset="0"/>
                <a:ea typeface="Segoe UI" pitchFamily="34" charset="0"/>
                <a:cs typeface="Segoe UI" pitchFamily="34" charset="0"/>
              </a:rPr>
              <a:t>VSSU Innovative Delivery Mechanism</a:t>
            </a:r>
          </a:p>
        </p:txBody>
      </p:sp>
      <p:sp>
        <p:nvSpPr>
          <p:cNvPr id="5" name="Rectangle 3"/>
          <p:cNvSpPr>
            <a:spLocks noGrp="1" noChangeArrowheads="1"/>
          </p:cNvSpPr>
          <p:nvPr>
            <p:ph idx="1"/>
          </p:nvPr>
        </p:nvSpPr>
        <p:spPr>
          <a:xfrm>
            <a:off x="642910" y="1143000"/>
            <a:ext cx="7929618" cy="5486400"/>
          </a:xfrm>
        </p:spPr>
        <p:txBody>
          <a:bodyPr>
            <a:noAutofit/>
          </a:bodyPr>
          <a:lstStyle/>
          <a:p>
            <a:pPr eaLnBrk="1" hangingPunct="1">
              <a:lnSpc>
                <a:spcPct val="150000"/>
              </a:lnSpc>
            </a:pPr>
            <a:r>
              <a:rPr lang="en-US" sz="2400" dirty="0" smtClean="0">
                <a:solidFill>
                  <a:srgbClr val="00B050"/>
                </a:solidFill>
                <a:latin typeface="Calisto MT" pitchFamily="18" charset="0"/>
              </a:rPr>
              <a:t>Individual lending, no grants/external funds</a:t>
            </a:r>
          </a:p>
          <a:p>
            <a:pPr eaLnBrk="1" hangingPunct="1">
              <a:lnSpc>
                <a:spcPct val="150000"/>
              </a:lnSpc>
            </a:pPr>
            <a:r>
              <a:rPr lang="en-US" sz="2400" dirty="0" smtClean="0">
                <a:solidFill>
                  <a:srgbClr val="00B050"/>
                </a:solidFill>
                <a:latin typeface="Calisto MT" pitchFamily="18" charset="0"/>
              </a:rPr>
              <a:t>70 -75% loans guaranteed by depositors</a:t>
            </a:r>
          </a:p>
          <a:p>
            <a:pPr eaLnBrk="1" hangingPunct="1">
              <a:lnSpc>
                <a:spcPct val="150000"/>
              </a:lnSpc>
            </a:pPr>
            <a:r>
              <a:rPr lang="en-US" sz="2400" dirty="0" smtClean="0">
                <a:solidFill>
                  <a:srgbClr val="00B050"/>
                </a:solidFill>
                <a:latin typeface="Calisto MT" pitchFamily="18" charset="0"/>
              </a:rPr>
              <a:t>Local personnel: 125 employees  (Micro-fin - 54 staffs)</a:t>
            </a:r>
          </a:p>
          <a:p>
            <a:pPr eaLnBrk="1" hangingPunct="1">
              <a:lnSpc>
                <a:spcPct val="150000"/>
              </a:lnSpc>
              <a:buNone/>
            </a:pPr>
            <a:endParaRPr lang="en-US" sz="700" dirty="0" smtClean="0">
              <a:solidFill>
                <a:srgbClr val="00B050"/>
              </a:solidFill>
              <a:latin typeface="Calisto MT" pitchFamily="18" charset="0"/>
            </a:endParaRPr>
          </a:p>
          <a:p>
            <a:pPr eaLnBrk="1" hangingPunct="1">
              <a:lnSpc>
                <a:spcPct val="150000"/>
              </a:lnSpc>
            </a:pPr>
            <a:r>
              <a:rPr lang="en-US" sz="2400" dirty="0" smtClean="0">
                <a:solidFill>
                  <a:srgbClr val="00B050"/>
                </a:solidFill>
                <a:latin typeface="Calisto MT" pitchFamily="18" charset="0"/>
              </a:rPr>
              <a:t>Credit + Prog. (Only for Our Microfinance Client - 7 in 1 Facility)</a:t>
            </a:r>
          </a:p>
          <a:p>
            <a:pPr eaLnBrk="1" hangingPunct="1">
              <a:lnSpc>
                <a:spcPct val="150000"/>
              </a:lnSpc>
            </a:pPr>
            <a:r>
              <a:rPr lang="en-US" sz="2400" dirty="0" smtClean="0">
                <a:solidFill>
                  <a:srgbClr val="00B050"/>
                </a:solidFill>
                <a:latin typeface="Calisto MT" pitchFamily="18" charset="0"/>
              </a:rPr>
              <a:t>Lending to 19 NGO to start up finance (117 lakhs = 11.7 Million INR)</a:t>
            </a:r>
          </a:p>
          <a:p>
            <a:pPr eaLnBrk="1" hangingPunct="1">
              <a:lnSpc>
                <a:spcPct val="150000"/>
              </a:lnSpc>
            </a:pPr>
            <a:r>
              <a:rPr lang="en-US" sz="2400" dirty="0" smtClean="0">
                <a:solidFill>
                  <a:srgbClr val="00B050"/>
                </a:solidFill>
                <a:latin typeface="Calisto MT" pitchFamily="18" charset="0"/>
              </a:rPr>
              <a:t>Balance financial and social interventions for better impact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124744"/>
            <a:ext cx="8229600" cy="5029200"/>
          </a:xfrm>
        </p:spPr>
        <p:txBody>
          <a:bodyPr>
            <a:normAutofit fontScale="25000" lnSpcReduction="20000"/>
          </a:bodyPr>
          <a:lstStyle/>
          <a:p>
            <a:pPr fontAlgn="t"/>
            <a:endParaRPr lang="en-US" b="1" dirty="0"/>
          </a:p>
          <a:p>
            <a:pPr fontAlgn="t"/>
            <a:endParaRPr lang="en-US" b="1" dirty="0"/>
          </a:p>
          <a:p>
            <a:pPr fontAlgn="t"/>
            <a:r>
              <a:rPr lang="en-US" sz="9600" dirty="0">
                <a:solidFill>
                  <a:srgbClr val="00602B"/>
                </a:solidFill>
                <a:latin typeface="Century Gothic" pitchFamily="34" charset="0"/>
              </a:rPr>
              <a:t>Number of villages </a:t>
            </a:r>
            <a:r>
              <a:rPr lang="en-US" sz="9600" dirty="0" smtClean="0">
                <a:solidFill>
                  <a:srgbClr val="00602B"/>
                </a:solidFill>
                <a:latin typeface="Century Gothic" pitchFamily="34" charset="0"/>
              </a:rPr>
              <a:t>served                        </a:t>
            </a:r>
            <a:r>
              <a:rPr lang="en-US" sz="9600" dirty="0" smtClean="0">
                <a:solidFill>
                  <a:srgbClr val="00602B"/>
                </a:solidFill>
                <a:latin typeface="Century Gothic" pitchFamily="34" charset="0"/>
              </a:rPr>
              <a:t>710</a:t>
            </a:r>
            <a:endParaRPr lang="en-US" sz="9600" dirty="0">
              <a:solidFill>
                <a:srgbClr val="00602B"/>
              </a:solidFill>
              <a:latin typeface="Century Gothic" pitchFamily="34" charset="0"/>
            </a:endParaRPr>
          </a:p>
          <a:p>
            <a:pPr fontAlgn="t"/>
            <a:r>
              <a:rPr lang="en-US" sz="9600" dirty="0">
                <a:solidFill>
                  <a:srgbClr val="00602B"/>
                </a:solidFill>
                <a:latin typeface="Century Gothic" pitchFamily="34" charset="0"/>
              </a:rPr>
              <a:t># of </a:t>
            </a:r>
            <a:r>
              <a:rPr lang="en-US" sz="9600" dirty="0" smtClean="0">
                <a:solidFill>
                  <a:srgbClr val="00602B"/>
                </a:solidFill>
                <a:latin typeface="Century Gothic" pitchFamily="34" charset="0"/>
              </a:rPr>
              <a:t>Branches                                               11</a:t>
            </a:r>
          </a:p>
          <a:p>
            <a:pPr fontAlgn="t"/>
            <a:r>
              <a:rPr lang="en-US" sz="9600" dirty="0" smtClean="0">
                <a:solidFill>
                  <a:srgbClr val="00602B"/>
                </a:solidFill>
                <a:latin typeface="Century Gothic" pitchFamily="34" charset="0"/>
              </a:rPr>
              <a:t>Cum. Members                                    </a:t>
            </a:r>
            <a:r>
              <a:rPr lang="en-US" sz="9600" dirty="0" smtClean="0">
                <a:solidFill>
                  <a:srgbClr val="00602B"/>
                </a:solidFill>
                <a:latin typeface="Century Gothic" pitchFamily="34" charset="0"/>
              </a:rPr>
              <a:t>1,30,976</a:t>
            </a:r>
            <a:endParaRPr lang="en-US" sz="9600" dirty="0" smtClean="0">
              <a:solidFill>
                <a:srgbClr val="00602B"/>
              </a:solidFill>
              <a:latin typeface="Century Gothic" pitchFamily="34" charset="0"/>
            </a:endParaRPr>
          </a:p>
          <a:p>
            <a:pPr fontAlgn="t"/>
            <a:r>
              <a:rPr lang="en-US" sz="9600" b="1" dirty="0" smtClean="0">
                <a:solidFill>
                  <a:srgbClr val="00602B"/>
                </a:solidFill>
                <a:latin typeface="Century Gothic" pitchFamily="34" charset="0"/>
              </a:rPr>
              <a:t>Cum. Savings </a:t>
            </a:r>
            <a:r>
              <a:rPr lang="en-US" sz="9600" b="1" dirty="0" smtClean="0">
                <a:solidFill>
                  <a:srgbClr val="00602B"/>
                </a:solidFill>
                <a:latin typeface="Century Gothic" pitchFamily="34" charset="0"/>
              </a:rPr>
              <a:t>corpus from SHGs          106.69 </a:t>
            </a:r>
            <a:r>
              <a:rPr lang="en-US" sz="9600" b="1" dirty="0" smtClean="0">
                <a:solidFill>
                  <a:srgbClr val="00602B"/>
                </a:solidFill>
                <a:latin typeface="Century Gothic" pitchFamily="34" charset="0"/>
              </a:rPr>
              <a:t>Cr.</a:t>
            </a:r>
          </a:p>
          <a:p>
            <a:pPr fontAlgn="t"/>
            <a:r>
              <a:rPr lang="en-US" sz="9600" dirty="0" smtClean="0">
                <a:solidFill>
                  <a:srgbClr val="00602B"/>
                </a:solidFill>
                <a:latin typeface="Century Gothic" pitchFamily="34" charset="0"/>
              </a:rPr>
              <a:t>Present Active members                       </a:t>
            </a:r>
            <a:r>
              <a:rPr lang="en-US" sz="9600" dirty="0" smtClean="0">
                <a:solidFill>
                  <a:srgbClr val="00602B"/>
                </a:solidFill>
                <a:latin typeface="Century Gothic" pitchFamily="34" charset="0"/>
              </a:rPr>
              <a:t>19,875</a:t>
            </a:r>
            <a:endParaRPr lang="en-US" sz="9600" dirty="0" smtClean="0">
              <a:solidFill>
                <a:srgbClr val="00602B"/>
              </a:solidFill>
              <a:latin typeface="Century Gothic" pitchFamily="34" charset="0"/>
            </a:endParaRPr>
          </a:p>
          <a:p>
            <a:pPr fontAlgn="t">
              <a:buNone/>
            </a:pPr>
            <a:endParaRPr lang="en-US" sz="9600" b="1" dirty="0" smtClean="0">
              <a:solidFill>
                <a:srgbClr val="00602B"/>
              </a:solidFill>
              <a:latin typeface="Century Gothic" pitchFamily="34" charset="0"/>
            </a:endParaRPr>
          </a:p>
          <a:p>
            <a:pPr fontAlgn="t"/>
            <a:r>
              <a:rPr lang="en-US" sz="9600" dirty="0" smtClean="0">
                <a:solidFill>
                  <a:srgbClr val="00602B"/>
                </a:solidFill>
                <a:latin typeface="Century Gothic" pitchFamily="34" charset="0"/>
              </a:rPr>
              <a:t>Cumulative Loans Disburse                    </a:t>
            </a:r>
            <a:r>
              <a:rPr lang="en-US" sz="9600" dirty="0" smtClean="0">
                <a:solidFill>
                  <a:srgbClr val="00602B"/>
                </a:solidFill>
                <a:latin typeface="Century Gothic" pitchFamily="34" charset="0"/>
              </a:rPr>
              <a:t>57.17 </a:t>
            </a:r>
            <a:r>
              <a:rPr lang="en-US" sz="9600" dirty="0" smtClean="0">
                <a:solidFill>
                  <a:srgbClr val="00602B"/>
                </a:solidFill>
                <a:latin typeface="Century Gothic" pitchFamily="34" charset="0"/>
              </a:rPr>
              <a:t>Cr</a:t>
            </a:r>
            <a:endParaRPr lang="en-US" sz="9600" b="1" dirty="0" smtClean="0">
              <a:solidFill>
                <a:srgbClr val="00602B"/>
              </a:solidFill>
              <a:latin typeface="Century Gothic" pitchFamily="34" charset="0"/>
            </a:endParaRPr>
          </a:p>
          <a:p>
            <a:pPr fontAlgn="t"/>
            <a:r>
              <a:rPr lang="en-US" sz="9600" dirty="0" smtClean="0">
                <a:solidFill>
                  <a:srgbClr val="00602B"/>
                </a:solidFill>
                <a:latin typeface="Century Gothic" pitchFamily="34" charset="0"/>
              </a:rPr>
              <a:t># </a:t>
            </a:r>
            <a:r>
              <a:rPr lang="en-US" sz="9600" dirty="0">
                <a:solidFill>
                  <a:srgbClr val="00602B"/>
                </a:solidFill>
                <a:latin typeface="Century Gothic" pitchFamily="34" charset="0"/>
              </a:rPr>
              <a:t>of Current </a:t>
            </a:r>
            <a:r>
              <a:rPr lang="en-US" sz="9600" dirty="0" smtClean="0">
                <a:solidFill>
                  <a:srgbClr val="00602B"/>
                </a:solidFill>
                <a:latin typeface="Century Gothic" pitchFamily="34" charset="0"/>
              </a:rPr>
              <a:t>Loans                                   6,150</a:t>
            </a:r>
            <a:endParaRPr lang="en-US" sz="9600" dirty="0">
              <a:solidFill>
                <a:srgbClr val="00602B"/>
              </a:solidFill>
              <a:latin typeface="Century Gothic" pitchFamily="34" charset="0"/>
            </a:endParaRPr>
          </a:p>
          <a:p>
            <a:pPr fontAlgn="t"/>
            <a:r>
              <a:rPr lang="en-US" sz="9600" b="1" dirty="0">
                <a:solidFill>
                  <a:srgbClr val="00602B"/>
                </a:solidFill>
                <a:latin typeface="Century Gothic" pitchFamily="34" charset="0"/>
              </a:rPr>
              <a:t>Loan </a:t>
            </a:r>
            <a:r>
              <a:rPr lang="en-US" sz="9600" b="1" dirty="0" smtClean="0">
                <a:solidFill>
                  <a:srgbClr val="00602B"/>
                </a:solidFill>
                <a:latin typeface="Century Gothic" pitchFamily="34" charset="0"/>
              </a:rPr>
              <a:t>Outstanding                                  7.85 Cr.</a:t>
            </a:r>
          </a:p>
          <a:p>
            <a:pPr fontAlgn="t">
              <a:buNone/>
            </a:pPr>
            <a:r>
              <a:rPr lang="en-US" sz="9600" b="1" dirty="0" smtClean="0">
                <a:solidFill>
                  <a:srgbClr val="00602B"/>
                </a:solidFill>
                <a:latin typeface="Century Gothic" pitchFamily="34" charset="0"/>
              </a:rPr>
              <a:t>   % </a:t>
            </a:r>
            <a:r>
              <a:rPr lang="en-US" sz="9600" b="1" dirty="0">
                <a:solidFill>
                  <a:srgbClr val="00602B"/>
                </a:solidFill>
                <a:latin typeface="Century Gothic" pitchFamily="34" charset="0"/>
              </a:rPr>
              <a:t>Loan </a:t>
            </a:r>
            <a:r>
              <a:rPr lang="en-US" sz="9600" b="1" dirty="0" smtClean="0">
                <a:solidFill>
                  <a:srgbClr val="00602B"/>
                </a:solidFill>
                <a:latin typeface="Century Gothic" pitchFamily="34" charset="0"/>
              </a:rPr>
              <a:t>Recovery                                      96.5 %</a:t>
            </a:r>
            <a:endParaRPr lang="en-US" sz="9600" b="1" dirty="0">
              <a:solidFill>
                <a:srgbClr val="00602B"/>
              </a:solidFill>
              <a:latin typeface="Century Gothic" pitchFamily="34" charset="0"/>
            </a:endParaRPr>
          </a:p>
          <a:p>
            <a:endParaRPr lang="en-IN" sz="11200" dirty="0"/>
          </a:p>
        </p:txBody>
      </p:sp>
      <p:sp>
        <p:nvSpPr>
          <p:cNvPr id="4" name="Rectangle 3"/>
          <p:cNvSpPr/>
          <p:nvPr/>
        </p:nvSpPr>
        <p:spPr>
          <a:xfrm>
            <a:off x="-228600" y="228600"/>
            <a:ext cx="9601200" cy="369332"/>
          </a:xfrm>
          <a:prstGeom prst="rect">
            <a:avLst/>
          </a:prstGeom>
        </p:spPr>
        <p:txBody>
          <a:bodyPr wrap="square">
            <a:spAutoFit/>
          </a:bodyPr>
          <a:lstStyle/>
          <a:p>
            <a:pPr algn="ctr"/>
            <a:r>
              <a:rPr lang="en-US" b="1" dirty="0" smtClean="0">
                <a:latin typeface="Book Antiqua" pitchFamily="18" charset="0"/>
              </a:rPr>
              <a:t> </a:t>
            </a:r>
            <a:endParaRPr lang="en-US" sz="2000" b="1" dirty="0">
              <a:latin typeface="Book Antiqua" pitchFamily="18" charset="0"/>
            </a:endParaRPr>
          </a:p>
        </p:txBody>
      </p:sp>
      <p:sp>
        <p:nvSpPr>
          <p:cNvPr id="5" name="Rectangle 4"/>
          <p:cNvSpPr/>
          <p:nvPr/>
        </p:nvSpPr>
        <p:spPr>
          <a:xfrm>
            <a:off x="0" y="500042"/>
            <a:ext cx="9144000" cy="584775"/>
          </a:xfrm>
          <a:prstGeom prst="rect">
            <a:avLst/>
          </a:prstGeom>
        </p:spPr>
        <p:txBody>
          <a:bodyPr wrap="square">
            <a:spAutoFit/>
          </a:bodyPr>
          <a:lstStyle/>
          <a:p>
            <a:pPr algn="ctr"/>
            <a:r>
              <a:rPr lang="en-US" sz="3200" b="1" u="sng" dirty="0" smtClean="0">
                <a:solidFill>
                  <a:srgbClr val="FFC000"/>
                </a:solidFill>
                <a:latin typeface="Baskerville Old Face" pitchFamily="18" charset="0"/>
              </a:rPr>
              <a:t>VSSU’s  Micro credit at a glance  </a:t>
            </a:r>
            <a:r>
              <a:rPr lang="en-US" sz="2400" b="1" u="sng" dirty="0" smtClean="0">
                <a:solidFill>
                  <a:srgbClr val="FFC000"/>
                </a:solidFill>
                <a:latin typeface="Baskerville Old Face" pitchFamily="18" charset="0"/>
              </a:rPr>
              <a:t>(</a:t>
            </a:r>
            <a:r>
              <a:rPr lang="en-US" b="1" u="sng" dirty="0" smtClean="0">
                <a:solidFill>
                  <a:srgbClr val="FFC000"/>
                </a:solidFill>
                <a:latin typeface="Baskerville Old Face" pitchFamily="18" charset="0"/>
              </a:rPr>
              <a:t> </a:t>
            </a:r>
            <a:r>
              <a:rPr lang="en-US" sz="2000" b="1" u="sng" dirty="0" smtClean="0">
                <a:solidFill>
                  <a:srgbClr val="FFC000"/>
                </a:solidFill>
                <a:latin typeface="Baskerville Old Face" pitchFamily="18" charset="0"/>
              </a:rPr>
              <a:t>Mar </a:t>
            </a:r>
            <a:r>
              <a:rPr lang="en-US" sz="2000" b="1" u="sng" dirty="0" smtClean="0">
                <a:solidFill>
                  <a:srgbClr val="FFC000"/>
                </a:solidFill>
                <a:latin typeface="Baskerville Old Face" pitchFamily="18" charset="0"/>
              </a:rPr>
              <a:t>- </a:t>
            </a:r>
            <a:r>
              <a:rPr lang="en-US" sz="2000" b="1" u="sng" dirty="0" smtClean="0">
                <a:solidFill>
                  <a:srgbClr val="FFC000"/>
                </a:solidFill>
                <a:latin typeface="Baskerville Old Face" pitchFamily="18" charset="0"/>
              </a:rPr>
              <a:t>2016</a:t>
            </a:r>
            <a:r>
              <a:rPr lang="en-US" sz="2400" b="1" u="sng" dirty="0" smtClean="0">
                <a:solidFill>
                  <a:srgbClr val="FFC000"/>
                </a:solidFill>
                <a:latin typeface="Baskerville Old Face" pitchFamily="18" charset="0"/>
              </a:rPr>
              <a:t>)</a:t>
            </a:r>
            <a:r>
              <a:rPr lang="en-US" b="1" dirty="0" smtClean="0">
                <a:solidFill>
                  <a:srgbClr val="FFC000"/>
                </a:solidFill>
                <a:latin typeface="Baskerville Old Face" pitchFamily="18" charset="0"/>
              </a:rPr>
              <a:t> </a:t>
            </a:r>
            <a:endParaRPr lang="en-US" b="1" dirty="0">
              <a:solidFill>
                <a:srgbClr val="FFC000"/>
              </a:solidFill>
              <a:latin typeface="Baskerville Old Face" pitchFamily="18" charset="0"/>
            </a:endParaRPr>
          </a:p>
        </p:txBody>
      </p:sp>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inal Sierra Nevada PP 12 September 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6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Final Sierra Nevada PP 12 September 2013</Template>
  <TotalTime>2830</TotalTime>
  <Words>3036</Words>
  <Application>Microsoft Office PowerPoint</Application>
  <PresentationFormat>On-screen Show (4:3)</PresentationFormat>
  <Paragraphs>567</Paragraphs>
  <Slides>39</Slides>
  <Notes>9</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39</vt:i4>
      </vt:variant>
    </vt:vector>
  </HeadingPairs>
  <TitlesOfParts>
    <vt:vector size="42" baseType="lpstr">
      <vt:lpstr>Final Sierra Nevada PP 12 September 2013</vt:lpstr>
      <vt:lpstr>16_Flow</vt:lpstr>
      <vt:lpstr>Acrobat Document</vt:lpstr>
      <vt:lpstr>Slide 1</vt:lpstr>
      <vt:lpstr>Where we are working South 24 Parganas, Sunderbans, West Bengal - India</vt:lpstr>
      <vt:lpstr>Slide 3</vt:lpstr>
      <vt:lpstr>Slide 4</vt:lpstr>
      <vt:lpstr>Slide 5</vt:lpstr>
      <vt:lpstr>Slide 6</vt:lpstr>
      <vt:lpstr>Our Micro credit Program</vt:lpstr>
      <vt:lpstr>VSSU Innovative Delivery Mechanism</vt:lpstr>
      <vt:lpstr>Slide 9</vt:lpstr>
      <vt:lpstr>Slide 10</vt:lpstr>
      <vt:lpstr>Case study: Success Stories</vt:lpstr>
      <vt:lpstr> Started  Livelihood Promotion to Strengthen Micro credit</vt:lpstr>
      <vt:lpstr>Rural Eco-Tourism Projects to Expand Employment Opportunities</vt:lpstr>
      <vt:lpstr>Slide 14</vt:lpstr>
      <vt:lpstr>Slide 15</vt:lpstr>
      <vt:lpstr>Micro-credit  Profits are used for Community Dev.: (100% Subsidized by VSSU)</vt:lpstr>
      <vt:lpstr>Micro-credit  Profits are used for Community Development (Joint Initiatives 50:50)</vt:lpstr>
      <vt:lpstr>Education for Rural Development </vt:lpstr>
      <vt:lpstr>Slide 19</vt:lpstr>
      <vt:lpstr>Slide 20</vt:lpstr>
      <vt:lpstr>Recognition and Awards from India</vt:lpstr>
      <vt:lpstr>     Recognition from United Nations</vt:lpstr>
      <vt:lpstr>Recognition</vt:lpstr>
      <vt:lpstr>      Recognition and Awards</vt:lpstr>
      <vt:lpstr>Slide 25</vt:lpstr>
      <vt:lpstr>Slide 26</vt:lpstr>
      <vt:lpstr>India Dev. Coalition of America (IDCA)  Hero 2015:   Kapilananda Mondal </vt:lpstr>
      <vt:lpstr>Slide 28</vt:lpstr>
      <vt:lpstr>Slide 29</vt:lpstr>
      <vt:lpstr>Exposure &amp; Invitations From Abroad</vt:lpstr>
      <vt:lpstr>Exposure &amp; Invitations From Abroad</vt:lpstr>
      <vt:lpstr>Slide 32</vt:lpstr>
      <vt:lpstr>Slide 33</vt:lpstr>
      <vt:lpstr>Slide 34</vt:lpstr>
      <vt:lpstr>Slide 35</vt:lpstr>
      <vt:lpstr>Slide 36</vt:lpstr>
      <vt:lpstr>New  Model  of  Micro-finance</vt:lpstr>
      <vt:lpstr>Slide 38</vt:lpstr>
      <vt:lpstr>Slide 39</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Hp</dc:creator>
  <cp:lastModifiedBy>darpan</cp:lastModifiedBy>
  <cp:revision>179</cp:revision>
  <dcterms:created xsi:type="dcterms:W3CDTF">2013-09-12T15:56:51Z</dcterms:created>
  <dcterms:modified xsi:type="dcterms:W3CDTF">2016-04-22T03:57:39Z</dcterms:modified>
</cp:coreProperties>
</file>