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78" r:id="rId2"/>
    <p:sldId id="269" r:id="rId3"/>
    <p:sldId id="256" r:id="rId4"/>
    <p:sldId id="266" r:id="rId5"/>
    <p:sldId id="257" r:id="rId6"/>
    <p:sldId id="258" r:id="rId7"/>
    <p:sldId id="259" r:id="rId8"/>
    <p:sldId id="290" r:id="rId9"/>
    <p:sldId id="291" r:id="rId10"/>
    <p:sldId id="265" r:id="rId11"/>
    <p:sldId id="289" r:id="rId12"/>
    <p:sldId id="260" r:id="rId13"/>
    <p:sldId id="281" r:id="rId14"/>
    <p:sldId id="283" r:id="rId15"/>
    <p:sldId id="262" r:id="rId16"/>
    <p:sldId id="277" r:id="rId17"/>
    <p:sldId id="282" r:id="rId18"/>
    <p:sldId id="263" r:id="rId19"/>
    <p:sldId id="279" r:id="rId20"/>
    <p:sldId id="293" r:id="rId21"/>
    <p:sldId id="285" r:id="rId22"/>
    <p:sldId id="261" r:id="rId23"/>
    <p:sldId id="284" r:id="rId24"/>
    <p:sldId id="286" r:id="rId25"/>
    <p:sldId id="287"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1" d="100"/>
          <a:sy n="71" d="100"/>
        </p:scale>
        <p:origin x="-1344" y="-7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E83E52-06A6-419A-9649-201B976E771D}" type="datetimeFigureOut">
              <a:rPr lang="en-US" smtClean="0"/>
              <a:pPr/>
              <a:t>8/2/2021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E2A84A-D876-4780-B801-92F5E3C7A1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FFD733-68A0-4F69-B715-304F69A6F51F}"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104DB7-4775-41EF-9C7C-9C6ED78A3190}"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8/2/2021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8/2/2021</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3.jpeg"/><Relationship Id="rId7" Type="http://schemas.openxmlformats.org/officeDocument/2006/relationships/oleObject" Target="../embeddings/oleObject1.bin"/><Relationship Id="rId12"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6.jpeg"/><Relationship Id="rId11" Type="http://schemas.openxmlformats.org/officeDocument/2006/relationships/image" Target="../media/image80.jpeg"/><Relationship Id="rId5" Type="http://schemas.openxmlformats.org/officeDocument/2006/relationships/image" Target="../media/image75.jpeg"/><Relationship Id="rId15" Type="http://schemas.openxmlformats.org/officeDocument/2006/relationships/image" Target="../media/image84.jpeg"/><Relationship Id="rId10" Type="http://schemas.openxmlformats.org/officeDocument/2006/relationships/image" Target="../media/image79.png"/><Relationship Id="rId4" Type="http://schemas.openxmlformats.org/officeDocument/2006/relationships/image" Target="../media/image74.jpeg"/><Relationship Id="rId9" Type="http://schemas.openxmlformats.org/officeDocument/2006/relationships/image" Target="../media/image78.jpeg"/><Relationship Id="rId14" Type="http://schemas.openxmlformats.org/officeDocument/2006/relationships/image" Target="../media/image83.jpeg"/></Relationships>
</file>

<file path=ppt/slides/_rels/slide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3.jpeg"/><Relationship Id="rId4" Type="http://schemas.openxmlformats.org/officeDocument/2006/relationships/image" Target="../media/image106.jpe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6.jpe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hyperlink" Target="http://www.vssu.i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20190603-69091-1ro0q40.jpg"/>
          <p:cNvPicPr>
            <a:picLocks noChangeAspect="1"/>
          </p:cNvPicPr>
          <p:nvPr/>
        </p:nvPicPr>
        <p:blipFill>
          <a:blip r:embed="rId2" cstate="print">
            <a:lum contrast="-10000"/>
          </a:blip>
          <a:stretch>
            <a:fillRect/>
          </a:stretch>
        </p:blipFill>
        <p:spPr>
          <a:xfrm>
            <a:off x="0" y="0"/>
            <a:ext cx="9144000" cy="6858000"/>
          </a:xfrm>
          <a:prstGeom prst="rect">
            <a:avLst/>
          </a:prstGeom>
        </p:spPr>
      </p:pic>
      <p:sp>
        <p:nvSpPr>
          <p:cNvPr id="3" name="Content Placeholder 2"/>
          <p:cNvSpPr>
            <a:spLocks noGrp="1"/>
          </p:cNvSpPr>
          <p:nvPr>
            <p:ph idx="1"/>
          </p:nvPr>
        </p:nvSpPr>
        <p:spPr>
          <a:xfrm>
            <a:off x="0" y="4038600"/>
            <a:ext cx="8839200" cy="1600200"/>
          </a:xfrm>
        </p:spPr>
        <p:txBody>
          <a:bodyPr>
            <a:normAutofit/>
          </a:bodyPr>
          <a:lstStyle/>
          <a:p>
            <a:pPr algn="ctr">
              <a:buNone/>
            </a:pPr>
            <a:r>
              <a:rPr lang="en-US" sz="2400" b="1" i="1" dirty="0" smtClean="0">
                <a:solidFill>
                  <a:schemeClr val="bg1"/>
                </a:solidFill>
                <a:effectLst>
                  <a:outerShdw blurRad="38100" dist="38100" dir="2700000" algn="tl">
                    <a:srgbClr val="000000">
                      <a:alpha val="43137"/>
                    </a:srgbClr>
                  </a:outerShdw>
                </a:effectLst>
              </a:rPr>
              <a:t>Technology for Protection of Coastal Areas &amp; Earthen Embankments Through Vegetative Solutions</a:t>
            </a:r>
            <a:endParaRPr lang="en-US" sz="2400" dirty="0">
              <a:solidFill>
                <a:schemeClr val="bg1"/>
              </a:solidFill>
              <a:effectLst>
                <a:outerShdw blurRad="38100" dist="38100" dir="2700000" algn="tl">
                  <a:srgbClr val="000000">
                    <a:alpha val="43137"/>
                  </a:srgbClr>
                </a:outerShdw>
              </a:effectLst>
            </a:endParaRPr>
          </a:p>
        </p:txBody>
      </p:sp>
      <p:sp>
        <p:nvSpPr>
          <p:cNvPr id="5" name="Title 4"/>
          <p:cNvSpPr>
            <a:spLocks noGrp="1"/>
          </p:cNvSpPr>
          <p:nvPr>
            <p:ph type="title"/>
          </p:nvPr>
        </p:nvSpPr>
        <p:spPr/>
        <p:txBody>
          <a:bodyPr/>
          <a:lstStyle/>
          <a:p>
            <a:endParaRPr lang="en-US"/>
          </a:p>
        </p:txBody>
      </p:sp>
      <p:sp>
        <p:nvSpPr>
          <p:cNvPr id="6" name="Title 1"/>
          <p:cNvSpPr txBox="1">
            <a:spLocks/>
          </p:cNvSpPr>
          <p:nvPr/>
        </p:nvSpPr>
        <p:spPr>
          <a:xfrm>
            <a:off x="304800" y="5257800"/>
            <a:ext cx="8610600" cy="1143000"/>
          </a:xfrm>
          <a:prstGeom prst="rect">
            <a:avLst/>
          </a:prstGeom>
        </p:spPr>
        <p:txBody>
          <a:bodyPr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uLnTx/>
                <a:uFillTx/>
                <a:latin typeface="+mj-lt"/>
                <a:ea typeface="+mj-ea"/>
                <a:cs typeface="+mj-cs"/>
              </a:rPr>
              <a:t>Presented By :  </a:t>
            </a:r>
            <a:r>
              <a:rPr kumimoji="0" lang="en-US" sz="2700" b="1" i="0" u="none" strike="noStrike" kern="1200" cap="none" spc="0" normalizeH="0" baseline="0" noProof="0" dirty="0" smtClean="0">
                <a:ln>
                  <a:noFill/>
                </a:ln>
                <a:solidFill>
                  <a:schemeClr val="bg1"/>
                </a:solidFill>
                <a:uLnTx/>
                <a:uFillTx/>
                <a:latin typeface="+mj-lt"/>
                <a:ea typeface="+mj-ea"/>
                <a:cs typeface="+mj-cs"/>
              </a:rPr>
              <a:t>Sri </a:t>
            </a:r>
            <a:r>
              <a:rPr kumimoji="0" lang="en-US" sz="2700" b="1" i="0" u="none" strike="noStrike" kern="1200" cap="none" spc="0" normalizeH="0" baseline="0" noProof="0" dirty="0" err="1" smtClean="0">
                <a:ln>
                  <a:noFill/>
                </a:ln>
                <a:solidFill>
                  <a:schemeClr val="bg1"/>
                </a:solidFill>
                <a:uLnTx/>
                <a:uFillTx/>
                <a:latin typeface="+mj-lt"/>
                <a:ea typeface="+mj-ea"/>
                <a:cs typeface="+mj-cs"/>
              </a:rPr>
              <a:t>Kapilananda</a:t>
            </a:r>
            <a:r>
              <a:rPr kumimoji="0" lang="en-US" sz="2700" b="1" i="0" u="none" strike="noStrike" kern="1200" cap="none" spc="0" normalizeH="0" baseline="0" noProof="0" dirty="0" smtClean="0">
                <a:ln>
                  <a:noFill/>
                </a:ln>
                <a:solidFill>
                  <a:schemeClr val="bg1"/>
                </a:solidFill>
                <a:uLnTx/>
                <a:uFillTx/>
                <a:latin typeface="+mj-lt"/>
                <a:ea typeface="+mj-ea"/>
                <a:cs typeface="+mj-cs"/>
              </a:rPr>
              <a:t> </a:t>
            </a:r>
            <a:r>
              <a:rPr kumimoji="0" lang="en-US" sz="2700" b="1" i="0" u="none" strike="noStrike" kern="1200" cap="none" spc="0" normalizeH="0" baseline="0" noProof="0" dirty="0" err="1" smtClean="0">
                <a:ln>
                  <a:noFill/>
                </a:ln>
                <a:solidFill>
                  <a:schemeClr val="bg1"/>
                </a:solidFill>
                <a:uLnTx/>
                <a:uFillTx/>
                <a:latin typeface="+mj-lt"/>
                <a:ea typeface="+mj-ea"/>
                <a:cs typeface="+mj-cs"/>
              </a:rPr>
              <a:t>Mondal</a:t>
            </a:r>
            <a:r>
              <a:rPr kumimoji="0" lang="en-US" sz="2700" b="1" i="0" u="none" strike="noStrike" kern="1200" cap="none" spc="0" normalizeH="0" baseline="0" noProof="0" dirty="0" smtClean="0">
                <a:ln>
                  <a:noFill/>
                </a:ln>
                <a:solidFill>
                  <a:schemeClr val="bg1"/>
                </a:solidFill>
                <a:uLnTx/>
                <a:uFillTx/>
                <a:latin typeface="+mj-lt"/>
                <a:ea typeface="+mj-ea"/>
                <a:cs typeface="+mj-cs"/>
              </a:rPr>
              <a:t>, </a:t>
            </a:r>
            <a:r>
              <a:rPr kumimoji="0" lang="en-US" sz="2000" b="1" i="0" u="none" strike="noStrike" kern="1200" cap="none" spc="0" normalizeH="0" baseline="0" noProof="0" dirty="0" smtClean="0">
                <a:ln>
                  <a:noFill/>
                </a:ln>
                <a:solidFill>
                  <a:schemeClr val="bg1"/>
                </a:solidFill>
                <a:uLnTx/>
                <a:uFillTx/>
                <a:latin typeface="+mj-lt"/>
                <a:ea typeface="+mj-ea"/>
                <a:cs typeface="+mj-cs"/>
              </a:rPr>
              <a:t>( </a:t>
            </a:r>
            <a:r>
              <a:rPr kumimoji="0" lang="en-US" sz="2000" b="1" i="0" u="none" strike="noStrike" kern="1200" cap="none" spc="0" normalizeH="0" baseline="0" noProof="0" dirty="0" err="1" smtClean="0">
                <a:ln>
                  <a:noFill/>
                </a:ln>
                <a:solidFill>
                  <a:schemeClr val="bg1"/>
                </a:solidFill>
                <a:uLnTx/>
                <a:uFillTx/>
                <a:latin typeface="+mj-lt"/>
                <a:ea typeface="+mj-ea"/>
                <a:cs typeface="+mj-cs"/>
              </a:rPr>
              <a:t>Ashoka</a:t>
            </a:r>
            <a:r>
              <a:rPr kumimoji="0" lang="en-US" sz="2000" b="1" i="0" u="none" strike="noStrike" kern="1200" cap="none" spc="0" normalizeH="0" baseline="0" noProof="0" dirty="0" smtClean="0">
                <a:ln>
                  <a:noFill/>
                </a:ln>
                <a:solidFill>
                  <a:schemeClr val="bg1"/>
                </a:solidFill>
                <a:uLnTx/>
                <a:uFillTx/>
                <a:latin typeface="+mj-lt"/>
                <a:ea typeface="+mj-ea"/>
                <a:cs typeface="+mj-cs"/>
              </a:rPr>
              <a:t> Fellow),                              Former Member Planning Commission , </a:t>
            </a:r>
            <a:r>
              <a:rPr kumimoji="0" lang="en-US" sz="2000" b="1" i="0" u="none" strike="noStrike" kern="1200" cap="none" spc="0" normalizeH="0" baseline="0" noProof="0" dirty="0" err="1" smtClean="0">
                <a:ln>
                  <a:noFill/>
                </a:ln>
                <a:solidFill>
                  <a:schemeClr val="bg1"/>
                </a:solidFill>
                <a:uLnTx/>
                <a:uFillTx/>
                <a:latin typeface="+mj-lt"/>
                <a:ea typeface="+mj-ea"/>
                <a:cs typeface="+mj-cs"/>
              </a:rPr>
              <a:t>Agri</a:t>
            </a:r>
            <a:r>
              <a:rPr kumimoji="0" lang="en-US" sz="2000" b="1" i="0" u="none" strike="noStrike" kern="1200" cap="none" spc="0" normalizeH="0" baseline="0" noProof="0" dirty="0" smtClean="0">
                <a:ln>
                  <a:noFill/>
                </a:ln>
                <a:solidFill>
                  <a:schemeClr val="bg1"/>
                </a:solidFill>
                <a:uLnTx/>
                <a:uFillTx/>
                <a:latin typeface="+mj-lt"/>
                <a:ea typeface="+mj-ea"/>
                <a:cs typeface="+mj-cs"/>
              </a:rPr>
              <a:t> Division , 12</a:t>
            </a:r>
            <a:r>
              <a:rPr kumimoji="0" lang="en-US" sz="2000" b="1" i="0" u="none" strike="noStrike" kern="1200" cap="none" spc="0" normalizeH="0" baseline="30000" noProof="0" dirty="0" smtClean="0">
                <a:ln>
                  <a:noFill/>
                </a:ln>
                <a:solidFill>
                  <a:schemeClr val="bg1"/>
                </a:solidFill>
                <a:uLnTx/>
                <a:uFillTx/>
                <a:latin typeface="+mj-lt"/>
                <a:ea typeface="+mj-ea"/>
                <a:cs typeface="+mj-cs"/>
              </a:rPr>
              <a:t>th</a:t>
            </a:r>
            <a:r>
              <a:rPr kumimoji="0" lang="en-US" sz="2000" b="1" i="0" u="none" strike="noStrike" kern="1200" cap="none" spc="0" normalizeH="0" baseline="0" noProof="0" dirty="0" smtClean="0">
                <a:ln>
                  <a:noFill/>
                </a:ln>
                <a:solidFill>
                  <a:schemeClr val="bg1"/>
                </a:solidFill>
                <a:uLnTx/>
                <a:uFillTx/>
                <a:latin typeface="+mj-lt"/>
                <a:ea typeface="+mj-ea"/>
                <a:cs typeface="+mj-cs"/>
              </a:rPr>
              <a:t> Five yr plan , GOI </a:t>
            </a:r>
            <a:r>
              <a:rPr kumimoji="0" lang="en-US" sz="4300" b="1" i="0" u="none" strike="noStrike" kern="1200" cap="none" spc="0" normalizeH="0" baseline="0" noProof="0" dirty="0" smtClean="0">
                <a:ln>
                  <a:noFill/>
                </a:ln>
                <a:solidFill>
                  <a:schemeClr val="bg1"/>
                </a:solidFill>
                <a:uLnTx/>
                <a:uFillTx/>
                <a:latin typeface="+mj-lt"/>
                <a:ea typeface="+mj-ea"/>
                <a:cs typeface="+mj-cs"/>
              </a:rPr>
              <a:t/>
            </a:r>
            <a:br>
              <a:rPr kumimoji="0" lang="en-US" sz="4300" b="1" i="0" u="none" strike="noStrike" kern="1200" cap="none" spc="0" normalizeH="0" baseline="0" noProof="0" dirty="0" smtClean="0">
                <a:ln>
                  <a:noFill/>
                </a:ln>
                <a:solidFill>
                  <a:schemeClr val="bg1"/>
                </a:solidFill>
                <a:uLnTx/>
                <a:uFillTx/>
                <a:latin typeface="+mj-lt"/>
                <a:ea typeface="+mj-ea"/>
                <a:cs typeface="+mj-cs"/>
              </a:rPr>
            </a:br>
            <a:r>
              <a:rPr kumimoji="0" lang="en-US" sz="3100" b="1" i="0" u="none" strike="noStrike" kern="1200" cap="none" spc="0" normalizeH="0" baseline="0" noProof="0" dirty="0" smtClean="0">
                <a:ln>
                  <a:noFill/>
                </a:ln>
                <a:solidFill>
                  <a:schemeClr val="bg1"/>
                </a:solidFill>
                <a:uLnTx/>
                <a:uFillTx/>
                <a:latin typeface="+mj-lt"/>
                <a:ea typeface="+mj-ea"/>
                <a:cs typeface="+mj-cs"/>
              </a:rPr>
              <a:t>Vivekananda </a:t>
            </a:r>
            <a:r>
              <a:rPr kumimoji="0" lang="en-US" sz="3100" b="1" i="0" u="none" strike="noStrike" kern="1200" cap="none" spc="0" normalizeH="0" baseline="0" noProof="0" dirty="0" err="1" smtClean="0">
                <a:ln>
                  <a:noFill/>
                </a:ln>
                <a:solidFill>
                  <a:schemeClr val="bg1"/>
                </a:solidFill>
                <a:uLnTx/>
                <a:uFillTx/>
                <a:latin typeface="+mj-lt"/>
                <a:ea typeface="+mj-ea"/>
                <a:cs typeface="+mj-cs"/>
              </a:rPr>
              <a:t>Sevakendra</a:t>
            </a:r>
            <a:r>
              <a:rPr kumimoji="0" lang="en-US" sz="3100" b="1" i="0" u="none" strike="noStrike" kern="1200" cap="none" spc="0" normalizeH="0" baseline="0" noProof="0" dirty="0" smtClean="0">
                <a:ln>
                  <a:noFill/>
                </a:ln>
                <a:solidFill>
                  <a:schemeClr val="bg1"/>
                </a:solidFill>
                <a:uLnTx/>
                <a:uFillTx/>
                <a:latin typeface="+mj-lt"/>
                <a:ea typeface="+mj-ea"/>
                <a:cs typeface="+mj-cs"/>
              </a:rPr>
              <a:t> -O- </a:t>
            </a:r>
            <a:r>
              <a:rPr kumimoji="0" lang="en-US" sz="3100" b="1" i="0" u="none" strike="noStrike" kern="1200" cap="none" spc="0" normalizeH="0" baseline="0" noProof="0" dirty="0" err="1" smtClean="0">
                <a:ln>
                  <a:noFill/>
                </a:ln>
                <a:solidFill>
                  <a:schemeClr val="bg1"/>
                </a:solidFill>
                <a:uLnTx/>
                <a:uFillTx/>
                <a:latin typeface="+mj-lt"/>
                <a:ea typeface="+mj-ea"/>
                <a:cs typeface="+mj-cs"/>
              </a:rPr>
              <a:t>Sishu</a:t>
            </a:r>
            <a:r>
              <a:rPr kumimoji="0" lang="en-US" sz="3100" b="1" i="0" u="none" strike="noStrike" kern="1200" cap="none" spc="0" normalizeH="0" baseline="0" noProof="0" dirty="0" smtClean="0">
                <a:ln>
                  <a:noFill/>
                </a:ln>
                <a:solidFill>
                  <a:schemeClr val="bg1"/>
                </a:solidFill>
                <a:uLnTx/>
                <a:uFillTx/>
                <a:latin typeface="+mj-lt"/>
                <a:ea typeface="+mj-ea"/>
                <a:cs typeface="+mj-cs"/>
              </a:rPr>
              <a:t> </a:t>
            </a:r>
            <a:r>
              <a:rPr kumimoji="0" lang="en-US" sz="3100" b="1" i="0" u="none" strike="noStrike" kern="1200" cap="none" spc="0" normalizeH="0" baseline="0" noProof="0" dirty="0" err="1" smtClean="0">
                <a:ln>
                  <a:noFill/>
                </a:ln>
                <a:solidFill>
                  <a:schemeClr val="bg1"/>
                </a:solidFill>
                <a:uLnTx/>
                <a:uFillTx/>
                <a:latin typeface="+mj-lt"/>
                <a:ea typeface="+mj-ea"/>
                <a:cs typeface="+mj-cs"/>
              </a:rPr>
              <a:t>Uddyan</a:t>
            </a:r>
            <a:r>
              <a:rPr kumimoji="0" lang="en-US" sz="3100" b="1" i="0" u="none" strike="noStrike" kern="1200" cap="none" spc="0" normalizeH="0" baseline="0" noProof="0" dirty="0" smtClean="0">
                <a:ln>
                  <a:noFill/>
                </a:ln>
                <a:solidFill>
                  <a:schemeClr val="bg1"/>
                </a:solidFill>
                <a:uLnTx/>
                <a:uFillTx/>
                <a:latin typeface="+mj-lt"/>
                <a:ea typeface="+mj-ea"/>
                <a:cs typeface="+mj-cs"/>
              </a:rPr>
              <a:t> </a:t>
            </a:r>
            <a:endParaRPr kumimoji="0" lang="en-US" sz="4300" b="1" i="0" u="none" strike="noStrike" kern="1200" cap="none" spc="0" normalizeH="0" baseline="0" noProof="0" dirty="0">
              <a:ln>
                <a:noFill/>
              </a:ln>
              <a:solidFill>
                <a:schemeClr val="bg1"/>
              </a:solidFill>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11162"/>
          </a:xfrm>
        </p:spPr>
        <p:txBody>
          <a:bodyPr>
            <a:noAutofit/>
          </a:bodyPr>
          <a:lstStyle/>
          <a:p>
            <a:r>
              <a:rPr lang="en-US" sz="2400" dirty="0" smtClean="0"/>
              <a:t>Glimpse of  </a:t>
            </a:r>
            <a:r>
              <a:rPr lang="en-US" sz="2400" dirty="0" err="1" smtClean="0"/>
              <a:t>programmes</a:t>
            </a:r>
            <a:r>
              <a:rPr lang="en-US" sz="2400" dirty="0" smtClean="0"/>
              <a:t>  dedicated  to Coastal Area</a:t>
            </a:r>
            <a:endParaRPr lang="en-US" sz="2400" dirty="0"/>
          </a:p>
        </p:txBody>
      </p:sp>
      <p:graphicFrame>
        <p:nvGraphicFramePr>
          <p:cNvPr id="4" name="Table 3"/>
          <p:cNvGraphicFramePr>
            <a:graphicFrameLocks noGrp="1"/>
          </p:cNvGraphicFramePr>
          <p:nvPr/>
        </p:nvGraphicFramePr>
        <p:xfrm>
          <a:off x="1676400" y="838200"/>
          <a:ext cx="6629400" cy="5576045"/>
        </p:xfrm>
        <a:graphic>
          <a:graphicData uri="http://schemas.openxmlformats.org/drawingml/2006/table">
            <a:tbl>
              <a:tblPr firstRow="1" bandRow="1">
                <a:tableStyleId>{D27102A9-8310-4765-A935-A1911B00CA55}</a:tableStyleId>
              </a:tblPr>
              <a:tblGrid>
                <a:gridCol w="3780890"/>
                <a:gridCol w="1910721"/>
                <a:gridCol w="937789"/>
              </a:tblGrid>
              <a:tr h="431999">
                <a:tc>
                  <a:txBody>
                    <a:bodyPr/>
                    <a:lstStyle/>
                    <a:p>
                      <a:pPr algn="ctr"/>
                      <a:r>
                        <a:rPr kumimoji="0" lang="en-US" sz="16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Programme </a:t>
                      </a:r>
                      <a:endParaRPr kumimoji="0" lang="en-US" sz="1600" kern="120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txBody>
                  <a:tcPr/>
                </a:tc>
                <a:tc>
                  <a:txBody>
                    <a:bodyPr/>
                    <a:lstStyle/>
                    <a:p>
                      <a:pPr algn="ctr"/>
                      <a:r>
                        <a:rPr kumimoji="0" lang="en-US" sz="16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SUPPORTED BY</a:t>
                      </a:r>
                      <a:endParaRPr kumimoji="0" lang="en-US" sz="1600" kern="120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txBody>
                  <a:tcPr/>
                </a:tc>
                <a:tc>
                  <a:txBody>
                    <a:bodyPr/>
                    <a:lstStyle/>
                    <a:p>
                      <a:pPr algn="ctr"/>
                      <a:r>
                        <a:rPr kumimoji="0" lang="en-US" sz="16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 FY</a:t>
                      </a:r>
                      <a:endParaRPr kumimoji="0" lang="en-US" sz="1600" kern="120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txBody>
                  <a:tcPr/>
                </a:tc>
              </a:tr>
              <a:tr h="10943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VSSU  has closely worked </a:t>
                      </a:r>
                      <a:r>
                        <a:rPr lang="en-US" sz="1400" b="1" dirty="0" smtClean="0"/>
                        <a:t>with Sunderban development Board for Strip Plantation </a:t>
                      </a:r>
                      <a:r>
                        <a:rPr lang="en-US" sz="1400" dirty="0" smtClean="0"/>
                        <a:t>of Mangrove &amp; Wood species at Canning bridge Side . </a:t>
                      </a:r>
                    </a:p>
                    <a:p>
                      <a:pPr algn="ctr"/>
                      <a:endParaRPr lang="en-US" sz="1400" dirty="0"/>
                    </a:p>
                  </a:txBody>
                  <a:tcPr/>
                </a:tc>
                <a:tc>
                  <a:txBody>
                    <a:bodyPr/>
                    <a:lstStyle/>
                    <a:p>
                      <a:pPr marL="0" algn="ctr" rtl="0" eaLnBrk="1" latinLnBrk="0" hangingPunct="1"/>
                      <a:endParaRPr kumimoji="0" lang="en-US" sz="1200" b="1" kern="1200" dirty="0" smtClean="0">
                        <a:solidFill>
                          <a:schemeClr val="tx1"/>
                        </a:solidFill>
                        <a:latin typeface="+mn-lt"/>
                        <a:ea typeface="+mn-ea"/>
                        <a:cs typeface="+mn-cs"/>
                      </a:endParaRPr>
                    </a:p>
                    <a:p>
                      <a:pPr marL="0" algn="ctr" rtl="0" eaLnBrk="1" latinLnBrk="0" hangingPunct="1"/>
                      <a:r>
                        <a:rPr kumimoji="0" lang="en-US" sz="1200" b="1" kern="1200" dirty="0" smtClean="0">
                          <a:solidFill>
                            <a:schemeClr val="tx1"/>
                          </a:solidFill>
                          <a:latin typeface="+mn-lt"/>
                          <a:ea typeface="+mn-ea"/>
                          <a:cs typeface="+mn-cs"/>
                        </a:rPr>
                        <a:t>Dept.</a:t>
                      </a:r>
                      <a:r>
                        <a:rPr kumimoji="0" lang="en-US" sz="1200" b="1" kern="1200" baseline="0" dirty="0" smtClean="0">
                          <a:solidFill>
                            <a:schemeClr val="tx1"/>
                          </a:solidFill>
                          <a:latin typeface="+mn-lt"/>
                          <a:ea typeface="+mn-ea"/>
                          <a:cs typeface="+mn-cs"/>
                        </a:rPr>
                        <a:t> O</a:t>
                      </a:r>
                      <a:r>
                        <a:rPr kumimoji="0" lang="en-US" sz="1200" b="1" kern="1200" dirty="0" smtClean="0">
                          <a:solidFill>
                            <a:schemeClr val="tx1"/>
                          </a:solidFill>
                          <a:latin typeface="+mn-lt"/>
                          <a:ea typeface="+mn-ea"/>
                          <a:cs typeface="+mn-cs"/>
                        </a:rPr>
                        <a:t>f Sunderban Affairs </a:t>
                      </a:r>
                      <a:r>
                        <a:rPr kumimoji="0" lang="en-US" sz="1200" kern="1200" dirty="0" smtClean="0">
                          <a:solidFill>
                            <a:schemeClr val="tx1"/>
                          </a:solidFill>
                          <a:latin typeface="+mn-lt"/>
                          <a:ea typeface="+mn-ea"/>
                          <a:cs typeface="+mn-cs"/>
                        </a:rPr>
                        <a:t>Govt.</a:t>
                      </a:r>
                      <a:r>
                        <a:rPr kumimoji="0" lang="en-US" sz="1200" kern="1200" baseline="0" dirty="0" smtClean="0">
                          <a:solidFill>
                            <a:schemeClr val="tx1"/>
                          </a:solidFill>
                          <a:latin typeface="+mn-lt"/>
                          <a:ea typeface="+mn-ea"/>
                          <a:cs typeface="+mn-cs"/>
                        </a:rPr>
                        <a:t> </a:t>
                      </a:r>
                      <a:r>
                        <a:rPr kumimoji="0" lang="en-US" sz="1200" kern="1200" dirty="0" smtClean="0">
                          <a:solidFill>
                            <a:schemeClr val="tx1"/>
                          </a:solidFill>
                          <a:latin typeface="+mn-lt"/>
                          <a:ea typeface="+mn-ea"/>
                          <a:cs typeface="+mn-cs"/>
                        </a:rPr>
                        <a:t>of  WB</a:t>
                      </a:r>
                    </a:p>
                  </a:txBody>
                  <a:tcPr/>
                </a:tc>
                <a:tc>
                  <a:txBody>
                    <a:bodyPr/>
                    <a:lstStyle/>
                    <a:p>
                      <a:pPr algn="ctr"/>
                      <a:r>
                        <a:rPr lang="en-US" sz="1200" dirty="0" smtClean="0"/>
                        <a:t>2011-12</a:t>
                      </a:r>
                      <a:endParaRPr lang="en-US" sz="1200" dirty="0"/>
                    </a:p>
                  </a:txBody>
                  <a:tcPr/>
                </a:tc>
              </a:tr>
              <a:tr h="771961">
                <a:tc>
                  <a:txBody>
                    <a:bodyPr/>
                    <a:lstStyle/>
                    <a:p>
                      <a:pPr algn="ctr"/>
                      <a:r>
                        <a:rPr lang="en-US" sz="1400" dirty="0" smtClean="0"/>
                        <a:t>Wild Honey bee project</a:t>
                      </a:r>
                      <a:r>
                        <a:rPr lang="en-US" sz="1400" baseline="0" dirty="0" smtClean="0"/>
                        <a:t> impacted lives of 200 tribal families of Sunderban </a:t>
                      </a:r>
                      <a:r>
                        <a:rPr lang="en-US" sz="1400" baseline="0" dirty="0" err="1" smtClean="0"/>
                        <a:t>Paschim</a:t>
                      </a:r>
                      <a:r>
                        <a:rPr lang="en-US" sz="1400" baseline="0" dirty="0" smtClean="0"/>
                        <a:t> </a:t>
                      </a:r>
                      <a:r>
                        <a:rPr lang="en-US" sz="1400" baseline="0" dirty="0" err="1" smtClean="0"/>
                        <a:t>Dwarika</a:t>
                      </a:r>
                      <a:r>
                        <a:rPr lang="en-US" sz="1400" baseline="0" dirty="0" smtClean="0"/>
                        <a:t> </a:t>
                      </a:r>
                      <a:r>
                        <a:rPr lang="en-US" sz="1400" baseline="0" dirty="0" err="1" smtClean="0"/>
                        <a:t>Pur</a:t>
                      </a:r>
                      <a:r>
                        <a:rPr lang="en-US" sz="1400" baseline="0" dirty="0" smtClean="0"/>
                        <a:t> </a:t>
                      </a:r>
                      <a:r>
                        <a:rPr lang="en-US" sz="1400" baseline="0" smtClean="0"/>
                        <a:t>, pathorprotima</a:t>
                      </a:r>
                    </a:p>
                  </a:txBody>
                  <a:tcPr/>
                </a:tc>
                <a:tc>
                  <a:txBody>
                    <a:bodyPr/>
                    <a:lstStyle/>
                    <a:p>
                      <a:pPr algn="ctr"/>
                      <a:r>
                        <a:rPr lang="en-US" sz="1200" b="1" dirty="0" smtClean="0"/>
                        <a:t>World Bank through ICAR</a:t>
                      </a:r>
                      <a:endParaRPr lang="en-US" sz="1200" b="1" dirty="0"/>
                    </a:p>
                  </a:txBody>
                  <a:tcPr/>
                </a:tc>
                <a:tc>
                  <a:txBody>
                    <a:bodyPr/>
                    <a:lstStyle/>
                    <a:p>
                      <a:pPr algn="ctr"/>
                      <a:r>
                        <a:rPr lang="en-US" sz="1200" dirty="0" smtClean="0"/>
                        <a:t>2010-13</a:t>
                      </a:r>
                      <a:endParaRPr lang="en-US" sz="1200" dirty="0"/>
                    </a:p>
                  </a:txBody>
                  <a:tcPr/>
                </a:tc>
              </a:tr>
              <a:tr h="691199">
                <a:tc>
                  <a:txBody>
                    <a:bodyPr/>
                    <a:lstStyle/>
                    <a:p>
                      <a:pPr algn="ctr"/>
                      <a:r>
                        <a:rPr lang="en-US" sz="1400" dirty="0" smtClean="0"/>
                        <a:t>Distribution</a:t>
                      </a:r>
                      <a:r>
                        <a:rPr lang="en-US" sz="1400" baseline="0" dirty="0" smtClean="0"/>
                        <a:t> of #300 Pull VAN &amp; financial support to the women for livelihood development  at </a:t>
                      </a:r>
                      <a:r>
                        <a:rPr lang="en-US" sz="1400" baseline="0" dirty="0" err="1" smtClean="0"/>
                        <a:t>Gobindapur</a:t>
                      </a:r>
                      <a:r>
                        <a:rPr lang="en-US" sz="1400" baseline="0" dirty="0" smtClean="0"/>
                        <a:t> </a:t>
                      </a:r>
                      <a:r>
                        <a:rPr lang="en-US" sz="1400" baseline="0" dirty="0" err="1" smtClean="0"/>
                        <a:t>abad</a:t>
                      </a:r>
                      <a:r>
                        <a:rPr lang="en-US" sz="1400" baseline="0" dirty="0" smtClean="0"/>
                        <a:t> of </a:t>
                      </a:r>
                      <a:r>
                        <a:rPr lang="en-US" sz="1400" baseline="0" dirty="0" err="1" smtClean="0"/>
                        <a:t>pathor</a:t>
                      </a:r>
                      <a:r>
                        <a:rPr lang="en-US" sz="1400" baseline="0" dirty="0" smtClean="0"/>
                        <a:t> </a:t>
                      </a:r>
                      <a:r>
                        <a:rPr lang="en-US" sz="1400" baseline="0" dirty="0" err="1" smtClean="0"/>
                        <a:t>protima</a:t>
                      </a:r>
                      <a:r>
                        <a:rPr lang="en-US" sz="1400" baseline="0" dirty="0" smtClean="0"/>
                        <a:t> </a:t>
                      </a:r>
                      <a:endParaRPr lang="en-US" sz="1400" dirty="0"/>
                    </a:p>
                  </a:txBody>
                  <a:tcPr/>
                </a:tc>
                <a:tc>
                  <a:txBody>
                    <a:bodyPr/>
                    <a:lstStyle/>
                    <a:p>
                      <a:pPr algn="ctr"/>
                      <a:r>
                        <a:rPr lang="en-US" sz="1200" b="1" dirty="0" smtClean="0"/>
                        <a:t>ONGC</a:t>
                      </a:r>
                      <a:r>
                        <a:rPr lang="en-US" sz="1200" b="1" baseline="0" dirty="0" smtClean="0"/>
                        <a:t> - Mumbai</a:t>
                      </a:r>
                      <a:endParaRPr lang="en-US" sz="1200" b="1" dirty="0"/>
                    </a:p>
                  </a:txBody>
                  <a:tcPr/>
                </a:tc>
                <a:tc>
                  <a:txBody>
                    <a:bodyPr/>
                    <a:lstStyle/>
                    <a:p>
                      <a:pPr algn="ctr"/>
                      <a:r>
                        <a:rPr lang="en-US" sz="1200" dirty="0" smtClean="0"/>
                        <a:t>2007-08</a:t>
                      </a:r>
                      <a:endParaRPr lang="en-US" sz="1200" dirty="0"/>
                    </a:p>
                  </a:txBody>
                  <a:tcPr/>
                </a:tc>
              </a:tr>
              <a:tr h="872815">
                <a:tc>
                  <a:txBody>
                    <a:bodyPr/>
                    <a:lstStyle/>
                    <a:p>
                      <a:pPr algn="ctr"/>
                      <a:endParaRPr kumimoji="0" lang="en-US" sz="1050" kern="1200" dirty="0" smtClean="0">
                        <a:solidFill>
                          <a:schemeClr val="tx1"/>
                        </a:solidFill>
                        <a:latin typeface="+mn-lt"/>
                        <a:ea typeface="+mn-ea"/>
                        <a:cs typeface="+mn-cs"/>
                      </a:endParaRPr>
                    </a:p>
                    <a:p>
                      <a:pPr algn="ctr"/>
                      <a:r>
                        <a:rPr kumimoji="0" lang="en-US" sz="1400" kern="1200" dirty="0" smtClean="0">
                          <a:solidFill>
                            <a:schemeClr val="tx1"/>
                          </a:solidFill>
                          <a:latin typeface="+mn-lt"/>
                          <a:ea typeface="+mn-ea"/>
                          <a:cs typeface="+mn-cs"/>
                        </a:rPr>
                        <a:t>VSSU’s </a:t>
                      </a:r>
                      <a:r>
                        <a:rPr kumimoji="0" lang="en-US" sz="1400" kern="1200" dirty="0" err="1" smtClean="0">
                          <a:solidFill>
                            <a:schemeClr val="tx1"/>
                          </a:solidFill>
                          <a:latin typeface="+mn-lt"/>
                          <a:ea typeface="+mn-ea"/>
                          <a:cs typeface="+mn-cs"/>
                        </a:rPr>
                        <a:t>Scoail</a:t>
                      </a:r>
                      <a:r>
                        <a:rPr kumimoji="0" lang="en-US" sz="1400" kern="1200" dirty="0" smtClean="0">
                          <a:solidFill>
                            <a:schemeClr val="tx1"/>
                          </a:solidFill>
                          <a:latin typeface="+mn-lt"/>
                          <a:ea typeface="+mn-ea"/>
                          <a:cs typeface="+mn-cs"/>
                        </a:rPr>
                        <a:t> forestry programme &amp;                       Mangrove restoration programme at  Pathorprotima,</a:t>
                      </a:r>
                      <a:r>
                        <a:rPr kumimoji="0" lang="en-US" sz="1400" kern="1200" baseline="0" dirty="0" smtClean="0">
                          <a:solidFill>
                            <a:schemeClr val="tx1"/>
                          </a:solidFill>
                          <a:latin typeface="+mn-lt"/>
                          <a:ea typeface="+mn-ea"/>
                          <a:cs typeface="+mn-cs"/>
                        </a:rPr>
                        <a:t> </a:t>
                      </a:r>
                      <a:r>
                        <a:rPr kumimoji="0" lang="en-US" sz="1400" kern="1200" dirty="0" smtClean="0">
                          <a:solidFill>
                            <a:schemeClr val="tx1"/>
                          </a:solidFill>
                          <a:latin typeface="+mn-lt"/>
                          <a:ea typeface="+mn-ea"/>
                          <a:cs typeface="+mn-cs"/>
                        </a:rPr>
                        <a:t>L Plot</a:t>
                      </a:r>
                      <a:r>
                        <a:rPr kumimoji="0" lang="en-US" sz="1400" kern="1200" baseline="0" dirty="0" smtClean="0">
                          <a:solidFill>
                            <a:schemeClr val="tx1"/>
                          </a:solidFill>
                          <a:latin typeface="+mn-lt"/>
                          <a:ea typeface="+mn-ea"/>
                          <a:cs typeface="+mn-cs"/>
                        </a:rPr>
                        <a:t> &amp; </a:t>
                      </a:r>
                      <a:r>
                        <a:rPr kumimoji="0" lang="en-US" sz="1400" kern="1200" baseline="0" dirty="0" err="1" smtClean="0">
                          <a:solidFill>
                            <a:schemeClr val="tx1"/>
                          </a:solidFill>
                          <a:latin typeface="+mn-lt"/>
                          <a:ea typeface="+mn-ea"/>
                          <a:cs typeface="+mn-cs"/>
                        </a:rPr>
                        <a:t>Dayapur</a:t>
                      </a:r>
                      <a:r>
                        <a:rPr kumimoji="0" lang="en-US" sz="1400" kern="1200" baseline="0" dirty="0" smtClean="0">
                          <a:solidFill>
                            <a:schemeClr val="tx1"/>
                          </a:solidFill>
                          <a:latin typeface="+mn-lt"/>
                          <a:ea typeface="+mn-ea"/>
                          <a:cs typeface="+mn-cs"/>
                        </a:rPr>
                        <a:t>, </a:t>
                      </a:r>
                      <a:endParaRPr kumimoji="0" lang="en-US" sz="1400" kern="1200" dirty="0" smtClean="0">
                        <a:solidFill>
                          <a:schemeClr val="tx1"/>
                        </a:solidFill>
                        <a:latin typeface="+mn-lt"/>
                        <a:ea typeface="+mn-ea"/>
                        <a:cs typeface="+mn-cs"/>
                      </a:endParaRPr>
                    </a:p>
                  </a:txBody>
                  <a:tcPr/>
                </a:tc>
                <a:tc>
                  <a:txBody>
                    <a:bodyPr/>
                    <a:lstStyle/>
                    <a:p>
                      <a:pPr algn="ctr"/>
                      <a:endParaRPr kumimoji="0" lang="en-US" sz="1400" kern="1200" dirty="0" smtClean="0">
                        <a:solidFill>
                          <a:schemeClr val="tx1"/>
                        </a:solidFill>
                        <a:latin typeface="+mn-lt"/>
                        <a:ea typeface="+mn-ea"/>
                        <a:cs typeface="+mn-cs"/>
                      </a:endParaRPr>
                    </a:p>
                    <a:p>
                      <a:pPr algn="ctr"/>
                      <a:r>
                        <a:rPr kumimoji="0" lang="en-US" sz="1400" kern="1200" dirty="0" smtClean="0">
                          <a:solidFill>
                            <a:schemeClr val="tx1"/>
                          </a:solidFill>
                          <a:latin typeface="+mn-lt"/>
                          <a:ea typeface="+mn-ea"/>
                          <a:cs typeface="+mn-cs"/>
                        </a:rPr>
                        <a:t> VSSU own fund &amp; </a:t>
                      </a:r>
                    </a:p>
                    <a:p>
                      <a:pPr algn="ctr"/>
                      <a:r>
                        <a:rPr kumimoji="0" lang="en-US" sz="1400" b="1" kern="1200" dirty="0" smtClean="0">
                          <a:solidFill>
                            <a:schemeClr val="tx1"/>
                          </a:solidFill>
                          <a:latin typeface="+mn-lt"/>
                          <a:ea typeface="+mn-ea"/>
                          <a:cs typeface="+mn-cs"/>
                        </a:rPr>
                        <a:t>Earthbanc -Sweden</a:t>
                      </a:r>
                    </a:p>
                  </a:txBody>
                  <a:tcPr/>
                </a:tc>
                <a:tc>
                  <a:txBody>
                    <a:bodyPr/>
                    <a:lstStyle/>
                    <a:p>
                      <a:pPr algn="ctr"/>
                      <a:endParaRPr kumimoji="0" lang="en-US" sz="1400" kern="1200" dirty="0" smtClean="0">
                        <a:solidFill>
                          <a:schemeClr val="tx1"/>
                        </a:solidFill>
                        <a:latin typeface="+mn-lt"/>
                        <a:ea typeface="+mn-ea"/>
                        <a:cs typeface="+mn-cs"/>
                      </a:endParaRPr>
                    </a:p>
                    <a:p>
                      <a:pPr algn="ctr"/>
                      <a:r>
                        <a:rPr kumimoji="0" lang="en-US" sz="1400" kern="1200" dirty="0" smtClean="0">
                          <a:solidFill>
                            <a:schemeClr val="tx1"/>
                          </a:solidFill>
                          <a:latin typeface="+mn-lt"/>
                          <a:ea typeface="+mn-ea"/>
                          <a:cs typeface="+mn-cs"/>
                        </a:rPr>
                        <a:t>1986  To till date </a:t>
                      </a:r>
                    </a:p>
                  </a:txBody>
                  <a:tcPr/>
                </a:tc>
              </a:tr>
              <a:tr h="7373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smtClean="0">
                          <a:solidFill>
                            <a:schemeClr val="tx1"/>
                          </a:solidFill>
                          <a:latin typeface="+mn-lt"/>
                          <a:ea typeface="+mn-ea"/>
                          <a:cs typeface="+mn-cs"/>
                        </a:rPr>
                        <a:t>VSSU’s innovative poverty alleviation &amp; Women empowerment program has been praised by WORLD Bank &amp; UNITED NATION’S ECOSOC.</a:t>
                      </a:r>
                    </a:p>
                  </a:txBody>
                  <a:tcPr/>
                </a:tc>
                <a:tc>
                  <a:txBody>
                    <a:bodyPr/>
                    <a:lstStyle/>
                    <a:p>
                      <a:pPr algn="ctr"/>
                      <a:r>
                        <a:rPr lang="en-US" dirty="0" smtClean="0"/>
                        <a:t> </a:t>
                      </a:r>
                      <a:r>
                        <a:rPr kumimoji="0" lang="en-US" sz="1200" b="1" kern="1200" dirty="0" smtClean="0">
                          <a:solidFill>
                            <a:schemeClr val="tx1"/>
                          </a:solidFill>
                          <a:latin typeface="+mn-lt"/>
                          <a:ea typeface="+mn-ea"/>
                          <a:cs typeface="+mn-cs"/>
                        </a:rPr>
                        <a:t>UTI, SBI &amp; SIDBI</a:t>
                      </a:r>
                      <a:r>
                        <a:rPr kumimoji="0" lang="en-US" sz="1200" b="1" kern="1200" baseline="0" dirty="0" smtClean="0">
                          <a:solidFill>
                            <a:schemeClr val="tx1"/>
                          </a:solidFill>
                          <a:latin typeface="+mn-lt"/>
                          <a:ea typeface="+mn-ea"/>
                          <a:cs typeface="+mn-cs"/>
                        </a:rPr>
                        <a:t> , CAPART, NABARD , </a:t>
                      </a:r>
                      <a:endParaRPr kumimoji="0" lang="en-US" sz="1200" b="1" kern="1200" dirty="0" smtClean="0">
                        <a:solidFill>
                          <a:schemeClr val="tx1"/>
                        </a:solidFill>
                        <a:latin typeface="+mn-lt"/>
                        <a:ea typeface="+mn-ea"/>
                        <a:cs typeface="+mn-cs"/>
                      </a:endParaRPr>
                    </a:p>
                  </a:txBody>
                  <a:tcPr/>
                </a:tc>
                <a:tc>
                  <a:txBody>
                    <a:bodyPr/>
                    <a:lstStyle/>
                    <a:p>
                      <a:pPr marL="0" algn="ctr" rtl="0" eaLnBrk="1" latinLnBrk="0" hangingPunct="1"/>
                      <a:r>
                        <a:rPr lang="en-US" dirty="0" smtClean="0"/>
                        <a:t> </a:t>
                      </a:r>
                      <a:r>
                        <a:rPr kumimoji="0" lang="en-US" sz="1200" kern="1200" dirty="0" smtClean="0">
                          <a:solidFill>
                            <a:schemeClr val="tx1"/>
                          </a:solidFill>
                          <a:latin typeface="+mn-lt"/>
                          <a:ea typeface="+mn-ea"/>
                          <a:cs typeface="+mn-cs"/>
                        </a:rPr>
                        <a:t>1994- till date</a:t>
                      </a:r>
                    </a:p>
                  </a:txBody>
                  <a:tcPr/>
                </a:tc>
              </a:tr>
              <a:tr h="8382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800"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smtClean="0">
                          <a:solidFill>
                            <a:schemeClr val="tx1"/>
                          </a:solidFill>
                          <a:latin typeface="+mn-lt"/>
                          <a:ea typeface="+mn-ea"/>
                          <a:cs typeface="+mn-cs"/>
                        </a:rPr>
                        <a:t>COVID-19</a:t>
                      </a:r>
                      <a:r>
                        <a:rPr kumimoji="0" lang="en-US" sz="1400" kern="1200" baseline="0" dirty="0" smtClean="0">
                          <a:solidFill>
                            <a:schemeClr val="tx1"/>
                          </a:solidFill>
                          <a:latin typeface="+mn-lt"/>
                          <a:ea typeface="+mn-ea"/>
                          <a:cs typeface="+mn-cs"/>
                        </a:rPr>
                        <a:t> relief  to 2000 families and alternative   livelihood promotion – Vocational training to coastal women of Mathurapur II block. </a:t>
                      </a:r>
                      <a:endParaRPr kumimoji="0" lang="en-US" sz="1400" kern="1200" dirty="0" smtClean="0">
                        <a:solidFill>
                          <a:schemeClr val="tx1"/>
                        </a:solidFill>
                        <a:latin typeface="+mn-lt"/>
                        <a:ea typeface="+mn-ea"/>
                        <a:cs typeface="+mn-cs"/>
                      </a:endParaRPr>
                    </a:p>
                  </a:txBody>
                  <a:tcPr/>
                </a:tc>
                <a:tc>
                  <a:txBody>
                    <a:bodyPr/>
                    <a:lstStyle/>
                    <a:p>
                      <a:pPr algn="ctr"/>
                      <a:endParaRPr kumimoji="0" lang="en-US" sz="1200" kern="1200" dirty="0" smtClean="0">
                        <a:solidFill>
                          <a:schemeClr val="tx1"/>
                        </a:solidFill>
                        <a:latin typeface="+mn-lt"/>
                        <a:ea typeface="+mn-ea"/>
                        <a:cs typeface="+mn-cs"/>
                      </a:endParaRPr>
                    </a:p>
                    <a:p>
                      <a:pPr algn="ctr"/>
                      <a:r>
                        <a:rPr kumimoji="0" lang="en-US" sz="1200" b="1" kern="1200" dirty="0" smtClean="0">
                          <a:solidFill>
                            <a:schemeClr val="tx1"/>
                          </a:solidFill>
                          <a:latin typeface="+mn-lt"/>
                          <a:ea typeface="+mn-ea"/>
                          <a:cs typeface="+mn-cs"/>
                        </a:rPr>
                        <a:t>SEWA</a:t>
                      </a:r>
                      <a:r>
                        <a:rPr kumimoji="0" lang="en-US" sz="1200" b="1" kern="1200" baseline="0" dirty="0" smtClean="0">
                          <a:solidFill>
                            <a:schemeClr val="tx1"/>
                          </a:solidFill>
                          <a:latin typeface="+mn-lt"/>
                          <a:ea typeface="+mn-ea"/>
                          <a:cs typeface="+mn-cs"/>
                        </a:rPr>
                        <a:t> international </a:t>
                      </a:r>
                      <a:r>
                        <a:rPr kumimoji="0" lang="en-US" sz="1200" kern="1200" baseline="0" dirty="0" smtClean="0">
                          <a:solidFill>
                            <a:schemeClr val="tx1"/>
                          </a:solidFill>
                          <a:latin typeface="+mn-lt"/>
                          <a:ea typeface="+mn-ea"/>
                          <a:cs typeface="+mn-cs"/>
                        </a:rPr>
                        <a:t>,  and </a:t>
                      </a:r>
                      <a:r>
                        <a:rPr kumimoji="0" lang="en-US" sz="1200" b="1" kern="1200" baseline="0" dirty="0" smtClean="0">
                          <a:solidFill>
                            <a:schemeClr val="tx1"/>
                          </a:solidFill>
                          <a:latin typeface="+mn-lt"/>
                          <a:ea typeface="+mn-ea"/>
                          <a:cs typeface="+mn-cs"/>
                        </a:rPr>
                        <a:t>READ Global </a:t>
                      </a:r>
                      <a:endParaRPr kumimoji="0" lang="en-US" sz="1200" b="1" kern="1200" dirty="0" smtClean="0">
                        <a:solidFill>
                          <a:schemeClr val="tx1"/>
                        </a:solidFill>
                        <a:latin typeface="+mn-lt"/>
                        <a:ea typeface="+mn-ea"/>
                        <a:cs typeface="+mn-cs"/>
                      </a:endParaRPr>
                    </a:p>
                  </a:txBody>
                  <a:tcPr/>
                </a:tc>
                <a:tc>
                  <a:txBody>
                    <a:bodyPr/>
                    <a:lstStyle/>
                    <a:p>
                      <a:pPr marL="0" algn="ctr" rtl="0" eaLnBrk="1" latinLnBrk="0" hangingPunct="1"/>
                      <a:endParaRPr kumimoji="0" lang="en-US" sz="1200" kern="1200" dirty="0" smtClean="0">
                        <a:solidFill>
                          <a:schemeClr val="tx1"/>
                        </a:solidFill>
                        <a:latin typeface="+mn-lt"/>
                        <a:ea typeface="+mn-ea"/>
                        <a:cs typeface="+mn-cs"/>
                      </a:endParaRPr>
                    </a:p>
                    <a:p>
                      <a:pPr marL="0" algn="ctr" rtl="0" eaLnBrk="1" latinLnBrk="0" hangingPunct="1"/>
                      <a:r>
                        <a:rPr kumimoji="0" lang="en-US" sz="1200" kern="1200" dirty="0" smtClean="0">
                          <a:solidFill>
                            <a:schemeClr val="tx1"/>
                          </a:solidFill>
                          <a:latin typeface="+mn-lt"/>
                          <a:ea typeface="+mn-ea"/>
                          <a:cs typeface="+mn-cs"/>
                        </a:rPr>
                        <a:t>2020-21</a:t>
                      </a:r>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SOMA\Downloads\Desktop\Documentary CD\VSSU Documents by darpan\Media Coverage.JPG"/>
          <p:cNvPicPr/>
          <p:nvPr/>
        </p:nvPicPr>
        <p:blipFill>
          <a:blip r:embed="rId2" cstate="print"/>
          <a:srcRect/>
          <a:stretch>
            <a:fillRect/>
          </a:stretch>
        </p:blipFill>
        <p:spPr bwMode="auto">
          <a:xfrm>
            <a:off x="0" y="0"/>
            <a:ext cx="9501222" cy="7215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533401"/>
            <a:ext cx="8382000" cy="1762021"/>
          </a:xfrm>
          <a:prstGeom prst="rect">
            <a:avLst/>
          </a:prstGeom>
        </p:spPr>
        <p:txBody>
          <a:bodyPr wrap="square">
            <a:spAutoFit/>
          </a:bodyPr>
          <a:lstStyle/>
          <a:p>
            <a:pPr algn="just"/>
            <a:r>
              <a:rPr lang="en-US" sz="1200" dirty="0" smtClean="0">
                <a:latin typeface="Book Antiqua" pitchFamily="18" charset="0"/>
              </a:rPr>
              <a:t>2003 </a:t>
            </a:r>
            <a:r>
              <a:rPr lang="en-US" sz="1050" dirty="0" smtClean="0">
                <a:latin typeface="Book Antiqua" pitchFamily="18" charset="0"/>
              </a:rPr>
              <a:t>–    </a:t>
            </a:r>
            <a:r>
              <a:rPr lang="en-US" sz="1050" b="1" i="1" dirty="0" smtClean="0">
                <a:solidFill>
                  <a:srgbClr val="C00000"/>
                </a:solidFill>
                <a:latin typeface="Book Antiqua" pitchFamily="18" charset="0"/>
              </a:rPr>
              <a:t>”International  Microfinance can learn from VSSU ..”-World Bank study report </a:t>
            </a:r>
            <a:r>
              <a:rPr lang="en-US" sz="1050" i="1" dirty="0" smtClean="0">
                <a:latin typeface="Book Antiqua" pitchFamily="18" charset="0"/>
              </a:rPr>
              <a:t>( 56pgs </a:t>
            </a:r>
            <a:r>
              <a:rPr lang="en-US" sz="1050" dirty="0" smtClean="0">
                <a:latin typeface="Book Antiqua" pitchFamily="18" charset="0"/>
              </a:rPr>
              <a:t>)</a:t>
            </a:r>
            <a:r>
              <a:rPr lang="en-US" sz="1050" b="1" i="1" dirty="0" smtClean="0">
                <a:solidFill>
                  <a:srgbClr val="C00000"/>
                </a:solidFill>
                <a:latin typeface="Book Antiqua" pitchFamily="18" charset="0"/>
              </a:rPr>
              <a:t>  </a:t>
            </a:r>
            <a:r>
              <a:rPr lang="en-US" sz="1050" i="1" dirty="0" smtClean="0">
                <a:solidFill>
                  <a:srgbClr val="C00000"/>
                </a:solidFill>
                <a:effectLst>
                  <a:outerShdw blurRad="38100" dist="38100" dir="2700000" algn="tl">
                    <a:srgbClr val="000000">
                      <a:alpha val="43137"/>
                    </a:srgbClr>
                  </a:outerShdw>
                </a:effectLst>
                <a:latin typeface="Book Antiqua" pitchFamily="18" charset="0"/>
              </a:rPr>
              <a:t>  </a:t>
            </a:r>
            <a:endParaRPr lang="en-IN" sz="1050" i="1" dirty="0" smtClean="0">
              <a:solidFill>
                <a:srgbClr val="C00000"/>
              </a:solidFill>
              <a:effectLst>
                <a:outerShdw blurRad="38100" dist="38100" dir="2700000" algn="tl">
                  <a:srgbClr val="000000">
                    <a:alpha val="43137"/>
                  </a:srgbClr>
                </a:outerShdw>
              </a:effectLst>
              <a:latin typeface="Book Antiqua" pitchFamily="18" charset="0"/>
            </a:endParaRPr>
          </a:p>
          <a:p>
            <a:pPr algn="just"/>
            <a:endParaRPr lang="en-US" sz="300" dirty="0" smtClean="0">
              <a:latin typeface="Book Antiqua" pitchFamily="18" charset="0"/>
            </a:endParaRPr>
          </a:p>
          <a:p>
            <a:pPr algn="just"/>
            <a:r>
              <a:rPr lang="en-US" sz="1050" dirty="0" smtClean="0">
                <a:latin typeface="Book Antiqua" pitchFamily="18" charset="0"/>
              </a:rPr>
              <a:t>2011 -    </a:t>
            </a:r>
            <a:r>
              <a:rPr lang="en-US" sz="1050" b="1" i="1" dirty="0" smtClean="0">
                <a:solidFill>
                  <a:srgbClr val="C00000"/>
                </a:solidFill>
                <a:latin typeface="Book Antiqua" pitchFamily="18" charset="0"/>
              </a:rPr>
              <a:t>VSSU  was granted “Special Consultative status“  by the UNITED NATIONS (ECOSOC)</a:t>
            </a:r>
          </a:p>
          <a:p>
            <a:pPr algn="just"/>
            <a:r>
              <a:rPr lang="en-US" sz="1050" b="1" i="1" dirty="0" smtClean="0">
                <a:latin typeface="Book Antiqua" pitchFamily="18" charset="0"/>
              </a:rPr>
              <a:t>              “To support the holistic   development of the Indian community in a self sustainable  manner, and in particular, through  </a:t>
            </a:r>
          </a:p>
          <a:p>
            <a:pPr algn="just"/>
            <a:r>
              <a:rPr lang="en-US" sz="1050" b="1" i="1" dirty="0">
                <a:latin typeface="Book Antiqua" pitchFamily="18" charset="0"/>
              </a:rPr>
              <a:t> </a:t>
            </a:r>
            <a:r>
              <a:rPr lang="en-US" sz="1050" b="1" i="1" dirty="0" smtClean="0">
                <a:latin typeface="Book Antiqua" pitchFamily="18" charset="0"/>
              </a:rPr>
              <a:t>             micro finance  project &amp;  various community   development programmes”</a:t>
            </a:r>
          </a:p>
          <a:p>
            <a:pPr algn="just"/>
            <a:endParaRPr lang="en-US" sz="500" b="1" i="1" dirty="0" smtClean="0">
              <a:latin typeface="Book Antiqua" pitchFamily="18" charset="0"/>
            </a:endParaRPr>
          </a:p>
          <a:p>
            <a:pPr algn="just"/>
            <a:r>
              <a:rPr lang="en-US" sz="1050" b="1" i="1" dirty="0" smtClean="0">
                <a:latin typeface="Book Antiqua" pitchFamily="18" charset="0"/>
              </a:rPr>
              <a:t>2012 –    </a:t>
            </a:r>
            <a:r>
              <a:rPr lang="en-US" sz="1050" b="1" i="1" dirty="0" smtClean="0">
                <a:solidFill>
                  <a:srgbClr val="C00000"/>
                </a:solidFill>
                <a:latin typeface="Book Antiqua" pitchFamily="18" charset="0"/>
              </a:rPr>
              <a:t>VSSU organized “International Brotherhood Conference” on 150</a:t>
            </a:r>
            <a:r>
              <a:rPr lang="en-US" sz="1050" b="1" i="1" baseline="30000" dirty="0" smtClean="0">
                <a:solidFill>
                  <a:srgbClr val="C00000"/>
                </a:solidFill>
                <a:latin typeface="Book Antiqua" pitchFamily="18" charset="0"/>
              </a:rPr>
              <a:t>th</a:t>
            </a:r>
            <a:r>
              <a:rPr lang="en-US" sz="1050" b="1" i="1" dirty="0" smtClean="0">
                <a:solidFill>
                  <a:srgbClr val="C00000"/>
                </a:solidFill>
                <a:latin typeface="Book Antiqua" pitchFamily="18" charset="0"/>
              </a:rPr>
              <a:t> anniversary of Swamiji’s  </a:t>
            </a:r>
            <a:r>
              <a:rPr lang="en-US" sz="1050" b="1" i="1" dirty="0" smtClean="0">
                <a:latin typeface="Book Antiqua" pitchFamily="18" charset="0"/>
              </a:rPr>
              <a:t>where delegates from 14 countries     </a:t>
            </a:r>
          </a:p>
          <a:p>
            <a:pPr algn="just"/>
            <a:r>
              <a:rPr lang="en-US" sz="1050" b="1" i="1" dirty="0">
                <a:latin typeface="Book Antiqua" pitchFamily="18" charset="0"/>
              </a:rPr>
              <a:t> </a:t>
            </a:r>
            <a:r>
              <a:rPr lang="en-US" sz="1050" b="1" i="1" dirty="0" smtClean="0">
                <a:latin typeface="Book Antiqua" pitchFamily="18" charset="0"/>
              </a:rPr>
              <a:t>              from 4  continent  attended  and delivered their valuable speech on MDGs.</a:t>
            </a:r>
          </a:p>
          <a:p>
            <a:pPr algn="just"/>
            <a:endParaRPr lang="en-US" sz="300" b="1" i="1" dirty="0" smtClean="0">
              <a:latin typeface="Book Antiqua" pitchFamily="18" charset="0"/>
            </a:endParaRPr>
          </a:p>
          <a:p>
            <a:pPr marL="342900" indent="-342900" algn="just"/>
            <a:r>
              <a:rPr lang="en-US" sz="1050" b="1" i="1" dirty="0" smtClean="0">
                <a:latin typeface="Book Antiqua" pitchFamily="18" charset="0"/>
              </a:rPr>
              <a:t>2013 -   </a:t>
            </a:r>
            <a:r>
              <a:rPr lang="en-US" sz="1050" b="1" i="1" dirty="0" smtClean="0">
                <a:solidFill>
                  <a:srgbClr val="C00000"/>
                </a:solidFill>
                <a:latin typeface="Book Antiqua" pitchFamily="18" charset="0"/>
              </a:rPr>
              <a:t> BBC, CNN  &amp;  UN representatives visited  VSSU  to cover its </a:t>
            </a:r>
            <a:r>
              <a:rPr lang="en-US" sz="1050" b="1" i="1" dirty="0" smtClean="0">
                <a:latin typeface="Book Antiqua" pitchFamily="18" charset="0"/>
              </a:rPr>
              <a:t>Self sustainable Rural Dev. Prog.  which were published World wide</a:t>
            </a:r>
          </a:p>
          <a:p>
            <a:pPr marL="342900" indent="-342900" algn="just">
              <a:buAutoNum type="arabicPlain" startAt="2015"/>
            </a:pPr>
            <a:r>
              <a:rPr lang="en-US" sz="1050" b="1" i="1" dirty="0" smtClean="0">
                <a:latin typeface="Book Antiqua" pitchFamily="18" charset="0"/>
              </a:rPr>
              <a:t> -   </a:t>
            </a:r>
            <a:r>
              <a:rPr lang="en-US" sz="1050" b="1" i="1" dirty="0" smtClean="0">
                <a:solidFill>
                  <a:srgbClr val="C00000"/>
                </a:solidFill>
                <a:latin typeface="Book Antiqua" pitchFamily="18" charset="0"/>
              </a:rPr>
              <a:t>350+ Interns /research fellow/delegates from 55 countries of 5 continent  visited  VSSU to study a innovative micro fin. Model.</a:t>
            </a:r>
            <a:endParaRPr lang="en-US" sz="1050" b="1" i="1" dirty="0" smtClean="0">
              <a:latin typeface="Book Antiqua" pitchFamily="18" charset="0"/>
            </a:endParaRPr>
          </a:p>
          <a:p>
            <a:pPr marL="342900" indent="-342900" algn="just"/>
            <a:endParaRPr lang="en-US" sz="1200" b="1" i="1" dirty="0" smtClean="0">
              <a:latin typeface="Book Antiqua" pitchFamily="18" charset="0"/>
            </a:endParaRPr>
          </a:p>
        </p:txBody>
      </p:sp>
      <p:sp>
        <p:nvSpPr>
          <p:cNvPr id="5" name="Rectangle 4"/>
          <p:cNvSpPr/>
          <p:nvPr/>
        </p:nvSpPr>
        <p:spPr>
          <a:xfrm>
            <a:off x="533400" y="3962401"/>
            <a:ext cx="8382000" cy="1900520"/>
          </a:xfrm>
          <a:prstGeom prst="rect">
            <a:avLst/>
          </a:prstGeom>
        </p:spPr>
        <p:txBody>
          <a:bodyPr wrap="square">
            <a:spAutoFit/>
          </a:bodyPr>
          <a:lstStyle/>
          <a:p>
            <a:pPr algn="just"/>
            <a:r>
              <a:rPr lang="en-US" sz="1400" b="1" dirty="0" smtClean="0">
                <a:latin typeface="Book Antiqua" pitchFamily="18" charset="0"/>
              </a:rPr>
              <a:t>                   </a:t>
            </a:r>
            <a:r>
              <a:rPr lang="en-US" sz="1050" b="1" i="1" dirty="0" smtClean="0">
                <a:latin typeface="Book Antiqua" pitchFamily="18" charset="0"/>
              </a:rPr>
              <a:t>The man behind the organisation – Kapil Mondal</a:t>
            </a:r>
            <a:r>
              <a:rPr lang="en-US" sz="1050" b="1" dirty="0" smtClean="0">
                <a:latin typeface="Book Antiqua" pitchFamily="18" charset="0"/>
              </a:rPr>
              <a:t> </a:t>
            </a:r>
          </a:p>
          <a:p>
            <a:pPr algn="just"/>
            <a:endParaRPr lang="en-US" sz="1050" b="1" dirty="0" smtClean="0">
              <a:latin typeface="Book Antiqua" pitchFamily="18" charset="0"/>
            </a:endParaRPr>
          </a:p>
          <a:p>
            <a:pPr marL="342900" indent="-342900" algn="just">
              <a:buAutoNum type="arabicPlain" startAt="2003"/>
            </a:pPr>
            <a:r>
              <a:rPr lang="en-US" sz="1050" b="1" i="1" dirty="0" smtClean="0">
                <a:latin typeface="Book Antiqua" pitchFamily="18" charset="0"/>
              </a:rPr>
              <a:t>-     </a:t>
            </a:r>
            <a:r>
              <a:rPr lang="en-US" sz="1050" b="1" i="1" dirty="0" smtClean="0">
                <a:solidFill>
                  <a:srgbClr val="FF0000"/>
                </a:solidFill>
                <a:latin typeface="Book Antiqua" pitchFamily="18" charset="0"/>
              </a:rPr>
              <a:t>Ashoka Fellowship  for innovation on Micro banking  </a:t>
            </a:r>
            <a:r>
              <a:rPr lang="en-US" sz="1050" b="1" i="1" dirty="0" smtClean="0">
                <a:latin typeface="Book Antiqua" pitchFamily="18" charset="0"/>
              </a:rPr>
              <a:t>from Washington DC , USA</a:t>
            </a:r>
          </a:p>
          <a:p>
            <a:pPr marL="342900" indent="-342900" algn="just"/>
            <a:r>
              <a:rPr lang="en-US" sz="1050" b="1" dirty="0" smtClean="0">
                <a:latin typeface="Book Antiqua" pitchFamily="18" charset="0"/>
              </a:rPr>
              <a:t>2006 -     </a:t>
            </a:r>
            <a:r>
              <a:rPr lang="en-US" sz="1050" b="1" i="1" dirty="0" smtClean="0">
                <a:latin typeface="Book Antiqua" pitchFamily="18" charset="0"/>
              </a:rPr>
              <a:t>Noble Laureate Md. Yunus stated, </a:t>
            </a:r>
            <a:r>
              <a:rPr lang="en-US" sz="1050" b="1" i="1" dirty="0" smtClean="0">
                <a:solidFill>
                  <a:srgbClr val="FF0000"/>
                </a:solidFill>
                <a:latin typeface="Book Antiqua" pitchFamily="18" charset="0"/>
              </a:rPr>
              <a:t>“ I am trying but  Kapil have  already  achieved  100% loan from savings…”</a:t>
            </a:r>
          </a:p>
          <a:p>
            <a:pPr marL="342900" indent="-342900" algn="just">
              <a:buAutoNum type="arabicPlain" startAt="2011"/>
            </a:pPr>
            <a:r>
              <a:rPr lang="en-US" sz="1050" b="1" i="1" dirty="0" smtClean="0">
                <a:latin typeface="Book Antiqua" pitchFamily="18" charset="0"/>
              </a:rPr>
              <a:t>     </a:t>
            </a:r>
            <a:r>
              <a:rPr lang="en-US" sz="1050" b="1" i="1" dirty="0" smtClean="0">
                <a:solidFill>
                  <a:srgbClr val="FF0000"/>
                </a:solidFill>
                <a:latin typeface="Book Antiqua" pitchFamily="18" charset="0"/>
              </a:rPr>
              <a:t> Member WG. for 12</a:t>
            </a:r>
            <a:r>
              <a:rPr lang="en-US" sz="1050" b="1" i="1" baseline="30000" dirty="0" smtClean="0">
                <a:solidFill>
                  <a:srgbClr val="FF0000"/>
                </a:solidFill>
                <a:latin typeface="Book Antiqua" pitchFamily="18" charset="0"/>
              </a:rPr>
              <a:t>th</a:t>
            </a:r>
            <a:r>
              <a:rPr lang="en-US" sz="1050" b="1" i="1" dirty="0" smtClean="0">
                <a:solidFill>
                  <a:srgbClr val="FF0000"/>
                </a:solidFill>
                <a:latin typeface="Book Antiqua" pitchFamily="18" charset="0"/>
              </a:rPr>
              <a:t> five yr plan ( 2012-2017 ), Planning Commission Govt. of India</a:t>
            </a:r>
            <a:r>
              <a:rPr lang="en-US" sz="1050" b="1" i="1" dirty="0" smtClean="0">
                <a:latin typeface="Book Antiqua" pitchFamily="18" charset="0"/>
              </a:rPr>
              <a:t> </a:t>
            </a:r>
          </a:p>
          <a:p>
            <a:pPr marL="342900" indent="-342900" algn="just"/>
            <a:endParaRPr lang="en-US" sz="500" b="1" i="1" dirty="0">
              <a:latin typeface="Book Antiqua" pitchFamily="18" charset="0"/>
            </a:endParaRPr>
          </a:p>
          <a:p>
            <a:pPr marL="457200" indent="-457200" algn="just"/>
            <a:r>
              <a:rPr lang="en-US" sz="1050" b="1" i="1" dirty="0" smtClean="0">
                <a:latin typeface="Book Antiqua" pitchFamily="18" charset="0"/>
              </a:rPr>
              <a:t> 2013       CEO was invited and </a:t>
            </a:r>
            <a:r>
              <a:rPr lang="en-US" sz="1050" b="1" i="1" dirty="0" smtClean="0">
                <a:solidFill>
                  <a:srgbClr val="FF0000"/>
                </a:solidFill>
                <a:latin typeface="Book Antiqua" pitchFamily="18" charset="0"/>
              </a:rPr>
              <a:t>attended  American top Universities &amp; colleges like  MIT, Tufts, Sierra Nevada, Purdue, Calumet &amp;   </a:t>
            </a:r>
          </a:p>
          <a:p>
            <a:pPr marL="457200" indent="-457200" algn="just"/>
            <a:r>
              <a:rPr lang="en-US" sz="1050" b="1" i="1" dirty="0">
                <a:solidFill>
                  <a:srgbClr val="FF0000"/>
                </a:solidFill>
                <a:latin typeface="Book Antiqua" pitchFamily="18" charset="0"/>
              </a:rPr>
              <a:t> </a:t>
            </a:r>
            <a:r>
              <a:rPr lang="en-US" sz="1050" b="1" i="1" dirty="0" smtClean="0">
                <a:solidFill>
                  <a:srgbClr val="FF0000"/>
                </a:solidFill>
                <a:latin typeface="Book Antiqua" pitchFamily="18" charset="0"/>
              </a:rPr>
              <a:t>               the college of Wooster etc in 8 states of USA to share his ideas “ Financing to the Poor ” </a:t>
            </a:r>
            <a:endParaRPr lang="en-US" sz="1050" b="1" i="1" dirty="0" smtClean="0">
              <a:latin typeface="Book Antiqua" pitchFamily="18" charset="0"/>
            </a:endParaRPr>
          </a:p>
          <a:p>
            <a:pPr marL="342900" indent="-342900" algn="just"/>
            <a:endParaRPr lang="en-US" sz="400" b="1" dirty="0" smtClean="0">
              <a:latin typeface="Book Antiqua" pitchFamily="18" charset="0"/>
            </a:endParaRPr>
          </a:p>
          <a:p>
            <a:pPr marL="457200" indent="-457200" algn="just">
              <a:buAutoNum type="arabicPlain" startAt="2014"/>
            </a:pPr>
            <a:r>
              <a:rPr lang="en-US" sz="1050" b="1" i="1" dirty="0" smtClean="0">
                <a:latin typeface="Book Antiqua" pitchFamily="18" charset="0"/>
              </a:rPr>
              <a:t>CEO got the opportunity to write an article “</a:t>
            </a:r>
            <a:r>
              <a:rPr lang="en-US" sz="1050" b="1" i="1" dirty="0" smtClean="0">
                <a:solidFill>
                  <a:srgbClr val="FF0000"/>
                </a:solidFill>
                <a:latin typeface="Book Antiqua" pitchFamily="18" charset="0"/>
              </a:rPr>
              <a:t>The future of Microfinance 2020</a:t>
            </a:r>
            <a:r>
              <a:rPr lang="en-US" sz="1050" b="1" i="1" dirty="0" smtClean="0">
                <a:latin typeface="Book Antiqua" pitchFamily="18" charset="0"/>
              </a:rPr>
              <a:t>”  </a:t>
            </a:r>
            <a:r>
              <a:rPr lang="en-US" sz="1050" b="1" i="1" dirty="0" smtClean="0">
                <a:solidFill>
                  <a:srgbClr val="FF0000"/>
                </a:solidFill>
                <a:latin typeface="Book Antiqua" pitchFamily="18" charset="0"/>
              </a:rPr>
              <a:t>for “Convergence Barometer 2014” of France </a:t>
            </a:r>
            <a:r>
              <a:rPr lang="en-US" sz="1050" b="1" i="1" dirty="0" smtClean="0">
                <a:latin typeface="Book Antiqua" pitchFamily="18" charset="0"/>
              </a:rPr>
              <a:t> which was published both in French &amp; English language , published in 201 partners  website worldwide</a:t>
            </a:r>
            <a:endParaRPr lang="en-US" sz="1050" b="1" dirty="0" smtClean="0">
              <a:latin typeface="Book Antiqua" pitchFamily="18" charset="0"/>
            </a:endParaRPr>
          </a:p>
          <a:p>
            <a:pPr marL="457200" indent="-457200" algn="just"/>
            <a:r>
              <a:rPr lang="en-US" sz="1000" b="1" dirty="0" smtClean="0">
                <a:latin typeface="Book Antiqua" pitchFamily="18" charset="0"/>
              </a:rPr>
              <a:t>              </a:t>
            </a:r>
            <a:r>
              <a:rPr lang="en-US" sz="1050" b="1" i="1" dirty="0" smtClean="0">
                <a:latin typeface="Book Antiqua" pitchFamily="18" charset="0"/>
              </a:rPr>
              <a:t>Mr. Mondal </a:t>
            </a:r>
            <a:r>
              <a:rPr lang="en-US" sz="1050" b="1" dirty="0" smtClean="0">
                <a:latin typeface="Book Antiqua" pitchFamily="18" charset="0"/>
              </a:rPr>
              <a:t>have visited </a:t>
            </a:r>
            <a:r>
              <a:rPr lang="en-US" sz="1050" b="1" i="1" dirty="0" smtClean="0">
                <a:latin typeface="Book Antiqua" pitchFamily="18" charset="0"/>
              </a:rPr>
              <a:t> 23 countries  (4 continent , 100% sponsored Prog) to share his unique model of social reformation…</a:t>
            </a:r>
            <a:endParaRPr lang="en-US" sz="1050" dirty="0"/>
          </a:p>
        </p:txBody>
      </p:sp>
      <p:pic>
        <p:nvPicPr>
          <p:cNvPr id="8" name="Picture 2" descr="C:\Documents and Settings\darpan\Desktop\conference\scan0092.jpg"/>
          <p:cNvPicPr>
            <a:picLocks noChangeAspect="1" noChangeArrowheads="1"/>
          </p:cNvPicPr>
          <p:nvPr/>
        </p:nvPicPr>
        <p:blipFill>
          <a:blip r:embed="rId3" cstate="print"/>
          <a:srcRect/>
          <a:stretch>
            <a:fillRect/>
          </a:stretch>
        </p:blipFill>
        <p:spPr bwMode="auto">
          <a:xfrm>
            <a:off x="762000" y="6019800"/>
            <a:ext cx="1143000" cy="733720"/>
          </a:xfrm>
          <a:prstGeom prst="rect">
            <a:avLst/>
          </a:prstGeom>
          <a:noFill/>
        </p:spPr>
      </p:pic>
      <p:pic>
        <p:nvPicPr>
          <p:cNvPr id="9" name="Picture 8" descr="C:\Documents and Settings\VSSU\Desktop\M-cril Drft &amp; Final copy\Md. Younus with Mr. mondal.jpg"/>
          <p:cNvPicPr>
            <a:picLocks noChangeAspect="1" noChangeArrowheads="1"/>
          </p:cNvPicPr>
          <p:nvPr/>
        </p:nvPicPr>
        <p:blipFill>
          <a:blip r:embed="rId4" cstate="print"/>
          <a:srcRect l="74402" t="55173" r="8646" b="17821"/>
          <a:stretch>
            <a:fillRect/>
          </a:stretch>
        </p:blipFill>
        <p:spPr bwMode="auto">
          <a:xfrm>
            <a:off x="2133600" y="6019800"/>
            <a:ext cx="1083129"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p:cNvPicPr>
            <a:picLocks noChangeAspect="1" noChangeArrowheads="1"/>
          </p:cNvPicPr>
          <p:nvPr/>
        </p:nvPicPr>
        <p:blipFill>
          <a:blip r:embed="rId5" cstate="print"/>
          <a:srcRect/>
          <a:stretch>
            <a:fillRect/>
          </a:stretch>
        </p:blipFill>
        <p:spPr bwMode="auto">
          <a:xfrm>
            <a:off x="3276600" y="6019800"/>
            <a:ext cx="11430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Content Placeholder 3" descr="BMF.jpg"/>
          <p:cNvPicPr>
            <a:picLocks noGrp="1" noChangeAspect="1"/>
          </p:cNvPicPr>
          <p:nvPr>
            <p:ph idx="1"/>
          </p:nvPr>
        </p:nvPicPr>
        <p:blipFill>
          <a:blip r:embed="rId6" cstate="print"/>
          <a:stretch>
            <a:fillRect/>
          </a:stretch>
        </p:blipFill>
        <p:spPr>
          <a:xfrm>
            <a:off x="4721340" y="3521825"/>
            <a:ext cx="926869" cy="652549"/>
          </a:xfrm>
          <a:prstGeom prst="roundRect">
            <a:avLst>
              <a:gd name="adj" fmla="val 1187"/>
            </a:avLst>
          </a:prstGeom>
          <a:solidFill>
            <a:srgbClr val="FFFFFF">
              <a:shade val="85000"/>
            </a:srgbClr>
          </a:solidFill>
          <a:ln>
            <a:noFill/>
          </a:ln>
          <a:effectLst>
            <a:reflection blurRad="12700" stA="38000" endPos="28000" dist="5000" dir="5400000" sy="-100000" algn="bl" rotWithShape="0"/>
          </a:effectLst>
        </p:spPr>
      </p:pic>
      <p:graphicFrame>
        <p:nvGraphicFramePr>
          <p:cNvPr id="1027" name="Object 3"/>
          <p:cNvGraphicFramePr>
            <a:graphicFrameLocks noGrp="1" noChangeAspect="1"/>
          </p:cNvGraphicFramePr>
          <p:nvPr/>
        </p:nvGraphicFramePr>
        <p:xfrm>
          <a:off x="1905000" y="2209800"/>
          <a:ext cx="720725" cy="862012"/>
        </p:xfrm>
        <a:graphic>
          <a:graphicData uri="http://schemas.openxmlformats.org/presentationml/2006/ole">
            <p:oleObj spid="_x0000_s1026" name="Acrobat Document" r:id="rId7" imgW="6885000" imgH="8910000" progId="AcroExch.Document.7">
              <p:embed/>
            </p:oleObj>
          </a:graphicData>
        </a:graphic>
      </p:graphicFrame>
      <p:pic>
        <p:nvPicPr>
          <p:cNvPr id="16" name="Picture 15" descr="F:\Sir\ECOSOC of 2011\DSC06192.JPG"/>
          <p:cNvPicPr/>
          <p:nvPr/>
        </p:nvPicPr>
        <p:blipFill>
          <a:blip r:embed="rId8" cstate="print"/>
          <a:srcRect/>
          <a:stretch>
            <a:fillRect/>
          </a:stretch>
        </p:blipFill>
        <p:spPr bwMode="auto">
          <a:xfrm>
            <a:off x="2743200" y="2209800"/>
            <a:ext cx="1357322" cy="857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C:\Documents and Settings\kapil\Desktop\important documents\Copy of ibc flag photo.jpg"/>
          <p:cNvPicPr>
            <a:picLocks noChangeAspect="1" noChangeArrowheads="1"/>
          </p:cNvPicPr>
          <p:nvPr/>
        </p:nvPicPr>
        <p:blipFill>
          <a:blip r:embed="rId9" cstate="print"/>
          <a:srcRect/>
          <a:stretch>
            <a:fillRect/>
          </a:stretch>
        </p:blipFill>
        <p:spPr bwMode="auto">
          <a:xfrm>
            <a:off x="4190999" y="2209800"/>
            <a:ext cx="1560565"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Screen shot 2013-09-09 at 4.22.50 PM.png"/>
          <p:cNvPicPr>
            <a:picLocks noChangeAspect="1"/>
          </p:cNvPicPr>
          <p:nvPr/>
        </p:nvPicPr>
        <p:blipFill>
          <a:blip r:embed="rId10" cstate="print"/>
          <a:stretch>
            <a:fillRect/>
          </a:stretch>
        </p:blipFill>
        <p:spPr>
          <a:xfrm>
            <a:off x="5791200" y="2209800"/>
            <a:ext cx="1776426" cy="859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4" descr="C:\Documents and Settings\MIS\Desktop\visitors.jpg"/>
          <p:cNvPicPr>
            <a:picLocks noChangeAspect="1" noChangeArrowheads="1"/>
          </p:cNvPicPr>
          <p:nvPr/>
        </p:nvPicPr>
        <p:blipFill>
          <a:blip r:embed="rId11" cstate="print"/>
          <a:srcRect t="12749"/>
          <a:stretch>
            <a:fillRect/>
          </a:stretch>
        </p:blipFill>
        <p:spPr bwMode="auto">
          <a:xfrm>
            <a:off x="7543800" y="2209800"/>
            <a:ext cx="1433522" cy="959220"/>
          </a:xfrm>
          <a:prstGeom prst="rect">
            <a:avLst/>
          </a:prstGeom>
          <a:ln>
            <a:noFill/>
          </a:ln>
          <a:effectLst>
            <a:softEdge rad="112500"/>
          </a:effectLst>
        </p:spPr>
      </p:pic>
      <p:sp>
        <p:nvSpPr>
          <p:cNvPr id="20" name="TextBox 19"/>
          <p:cNvSpPr txBox="1"/>
          <p:nvPr/>
        </p:nvSpPr>
        <p:spPr>
          <a:xfrm>
            <a:off x="228600" y="3124200"/>
            <a:ext cx="8915400" cy="230832"/>
          </a:xfrm>
          <a:prstGeom prst="rect">
            <a:avLst/>
          </a:prstGeom>
          <a:noFill/>
        </p:spPr>
        <p:txBody>
          <a:bodyPr wrap="square" rtlCol="0">
            <a:spAutoFit/>
          </a:bodyPr>
          <a:lstStyle/>
          <a:p>
            <a:r>
              <a:rPr lang="en-US" sz="900" b="1" dirty="0" smtClean="0"/>
              <a:t>CEO  with Mr. S. </a:t>
            </a:r>
            <a:r>
              <a:rPr lang="en-US" sz="900" b="1" dirty="0" err="1" smtClean="0"/>
              <a:t>Ratherford</a:t>
            </a:r>
            <a:r>
              <a:rPr lang="en-US" sz="900" b="1" dirty="0" smtClean="0"/>
              <a:t>        SOCIAL REPORT        UNITED NATIONS PROG             Intl. Brotherhood conference                       Press release                                       Interns &amp; exposurers </a:t>
            </a:r>
            <a:endParaRPr lang="en-US" sz="900" b="1" dirty="0"/>
          </a:p>
        </p:txBody>
      </p:sp>
      <p:sp>
        <p:nvSpPr>
          <p:cNvPr id="21" name="Rounded Rectangle 20"/>
          <p:cNvSpPr/>
          <p:nvPr/>
        </p:nvSpPr>
        <p:spPr>
          <a:xfrm>
            <a:off x="0" y="0"/>
            <a:ext cx="9144000" cy="533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i="1" dirty="0">
                <a:solidFill>
                  <a:schemeClr val="bg1"/>
                </a:solidFill>
                <a:latin typeface="Aparajita" pitchFamily="34" charset="0"/>
                <a:cs typeface="Aparajita" pitchFamily="34" charset="0"/>
              </a:rPr>
              <a:t>VSSU’s   Accreditations  and  Recognitions … </a:t>
            </a:r>
          </a:p>
        </p:txBody>
      </p:sp>
      <p:sp>
        <p:nvSpPr>
          <p:cNvPr id="22" name="Rectangle 21"/>
          <p:cNvSpPr/>
          <p:nvPr/>
        </p:nvSpPr>
        <p:spPr>
          <a:xfrm>
            <a:off x="0" y="3352800"/>
            <a:ext cx="9144000" cy="914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n-US" sz="1100" b="1" i="1" dirty="0" smtClean="0">
                <a:solidFill>
                  <a:schemeClr val="tx1">
                    <a:lumMod val="85000"/>
                    <a:lumOff val="15000"/>
                  </a:schemeClr>
                </a:solidFill>
              </a:rPr>
              <a:t>                       Kapilananda Mondal </a:t>
            </a:r>
            <a:r>
              <a:rPr lang="en-US" sz="1000" b="1" i="1" dirty="0" smtClean="0">
                <a:solidFill>
                  <a:schemeClr val="tx1">
                    <a:lumMod val="85000"/>
                    <a:lumOff val="15000"/>
                  </a:schemeClr>
                </a:solidFill>
              </a:rPr>
              <a:t>, the founder &amp; CEO of Vivekananda Sevakendra O Sishu Uddyan (VSSU),  a philanthropic dreamer , innovator and     </a:t>
            </a:r>
          </a:p>
          <a:p>
            <a:pPr algn="just"/>
            <a:r>
              <a:rPr lang="en-US" sz="1000" b="1" i="1" dirty="0" smtClean="0">
                <a:solidFill>
                  <a:schemeClr val="tx1">
                    <a:lumMod val="85000"/>
                    <a:lumOff val="15000"/>
                  </a:schemeClr>
                </a:solidFill>
              </a:rPr>
              <a:t>                          social  reformer from farmers family, has been a visionary and an enterprising person who has received many awards for his outstanding work on   </a:t>
            </a:r>
          </a:p>
          <a:p>
            <a:pPr algn="just"/>
            <a:r>
              <a:rPr lang="en-US" sz="1000" b="1" i="1" dirty="0">
                <a:solidFill>
                  <a:schemeClr val="tx1">
                    <a:lumMod val="85000"/>
                    <a:lumOff val="15000"/>
                  </a:schemeClr>
                </a:solidFill>
              </a:rPr>
              <a:t> </a:t>
            </a:r>
            <a:r>
              <a:rPr lang="en-US" sz="1000" b="1" i="1" dirty="0" smtClean="0">
                <a:solidFill>
                  <a:schemeClr val="tx1">
                    <a:lumMod val="85000"/>
                    <a:lumOff val="15000"/>
                  </a:schemeClr>
                </a:solidFill>
              </a:rPr>
              <a:t>                          promotion of microfinance, women empowerment , educational and social development  in rural Bengal. He is relentlessly working since last 30  </a:t>
            </a:r>
          </a:p>
          <a:p>
            <a:pPr algn="just"/>
            <a:r>
              <a:rPr lang="en-US" sz="1000" b="1" i="1" dirty="0">
                <a:solidFill>
                  <a:schemeClr val="tx1">
                    <a:lumMod val="85000"/>
                    <a:lumOff val="15000"/>
                  </a:schemeClr>
                </a:solidFill>
              </a:rPr>
              <a:t> </a:t>
            </a:r>
            <a:r>
              <a:rPr lang="en-US" sz="1000" b="1" i="1" dirty="0" smtClean="0">
                <a:solidFill>
                  <a:schemeClr val="tx1">
                    <a:lumMod val="85000"/>
                    <a:lumOff val="15000"/>
                  </a:schemeClr>
                </a:solidFill>
              </a:rPr>
              <a:t>                           years and has been able to impacted 130,600+ direct families through his self  sustainable rural dev. Model..</a:t>
            </a:r>
            <a:endParaRPr lang="en-US" sz="1000" b="1" i="1" dirty="0">
              <a:solidFill>
                <a:schemeClr val="tx1">
                  <a:lumMod val="85000"/>
                  <a:lumOff val="15000"/>
                </a:schemeClr>
              </a:solidFill>
            </a:endParaRPr>
          </a:p>
        </p:txBody>
      </p:sp>
      <p:pic>
        <p:nvPicPr>
          <p:cNvPr id="23" name="Picture 3"/>
          <p:cNvPicPr>
            <a:picLocks noChangeAspect="1" noChangeArrowheads="1"/>
          </p:cNvPicPr>
          <p:nvPr/>
        </p:nvPicPr>
        <p:blipFill>
          <a:blip r:embed="rId12" cstate="print">
            <a:lum bright="20000" contrast="10000"/>
          </a:blip>
          <a:srcRect/>
          <a:stretch>
            <a:fillRect/>
          </a:stretch>
        </p:blipFill>
        <p:spPr bwMode="auto">
          <a:xfrm>
            <a:off x="7315200" y="6019800"/>
            <a:ext cx="1309718"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1" descr="C:\Documents and Settings\vssu\Desktop\picture.jpg"/>
          <p:cNvPicPr>
            <a:picLocks noChangeAspect="1" noChangeArrowheads="1"/>
          </p:cNvPicPr>
          <p:nvPr/>
        </p:nvPicPr>
        <p:blipFill>
          <a:blip r:embed="rId13" cstate="print"/>
          <a:srcRect l="17841" t="17001" r="14912" b="11218"/>
          <a:stretch>
            <a:fillRect/>
          </a:stretch>
        </p:blipFill>
        <p:spPr bwMode="auto">
          <a:xfrm>
            <a:off x="4572000" y="6019800"/>
            <a:ext cx="12954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descr="C:\Documents and Settings\MIS\Desktop\IMG_3135.JPG"/>
          <p:cNvPicPr>
            <a:picLocks noChangeAspect="1" noChangeArrowheads="1"/>
          </p:cNvPicPr>
          <p:nvPr/>
        </p:nvPicPr>
        <p:blipFill>
          <a:blip r:embed="rId14" cstate="print"/>
          <a:srcRect l="18751" r="18747" b="16667"/>
          <a:stretch>
            <a:fillRect/>
          </a:stretch>
        </p:blipFill>
        <p:spPr bwMode="auto">
          <a:xfrm>
            <a:off x="609600" y="2209800"/>
            <a:ext cx="1214446"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6" descr="E:\Website Upgradation Apr 2012\Pictures to add\Mr Kapilananda Mondal, our founder &amp; CEO.jpg"/>
          <p:cNvPicPr>
            <a:picLocks noChangeAspect="1" noChangeArrowheads="1"/>
          </p:cNvPicPr>
          <p:nvPr/>
        </p:nvPicPr>
        <p:blipFill>
          <a:blip r:embed="rId15" cstate="print"/>
          <a:srcRect/>
          <a:stretch>
            <a:fillRect/>
          </a:stretch>
        </p:blipFill>
        <p:spPr bwMode="auto">
          <a:xfrm>
            <a:off x="152400" y="3352800"/>
            <a:ext cx="78157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“SAVING SUNDERBAN”</a:t>
            </a:r>
            <a:endParaRPr lang="en-US" dirty="0"/>
          </a:p>
        </p:txBody>
      </p:sp>
      <p:sp>
        <p:nvSpPr>
          <p:cNvPr id="3" name="Content Placeholder 2"/>
          <p:cNvSpPr>
            <a:spLocks noGrp="1"/>
          </p:cNvSpPr>
          <p:nvPr>
            <p:ph idx="1"/>
          </p:nvPr>
        </p:nvSpPr>
        <p:spPr>
          <a:xfrm>
            <a:off x="838200" y="1295400"/>
            <a:ext cx="3429000" cy="4724400"/>
          </a:xfrm>
        </p:spPr>
        <p:txBody>
          <a:bodyPr>
            <a:noAutofit/>
          </a:bodyPr>
          <a:lstStyle/>
          <a:p>
            <a:pPr algn="just"/>
            <a:r>
              <a:rPr lang="en-US" sz="1400" b="1" dirty="0" smtClean="0">
                <a:latin typeface="Calibri" pitchFamily="34" charset="0"/>
              </a:rPr>
              <a:t>The </a:t>
            </a:r>
            <a:r>
              <a:rPr lang="en-US" sz="1400" b="1" dirty="0" err="1" smtClean="0">
                <a:latin typeface="Calibri" pitchFamily="34" charset="0"/>
              </a:rPr>
              <a:t>Sundarbans</a:t>
            </a:r>
            <a:r>
              <a:rPr lang="en-US" sz="1400" b="1" dirty="0" smtClean="0">
                <a:latin typeface="Calibri" pitchFamily="34" charset="0"/>
              </a:rPr>
              <a:t>, </a:t>
            </a:r>
            <a:r>
              <a:rPr lang="en-US" sz="1400" dirty="0" smtClean="0">
                <a:latin typeface="Calibri" pitchFamily="34" charset="0"/>
              </a:rPr>
              <a:t>literally 'Beautiful forest', the world's largest mangrove delta, is spread over the southern end of both West Bengal (India) and Bangladesh. An UNESCO heritage site ,  the largest remaining natural habitat of the Bengal tiger, and It is the only mangrove habitat in the world for </a:t>
            </a:r>
            <a:r>
              <a:rPr lang="en-US" sz="1400" dirty="0" err="1" smtClean="0">
                <a:latin typeface="Calibri" pitchFamily="34" charset="0"/>
              </a:rPr>
              <a:t>Panthera</a:t>
            </a:r>
            <a:r>
              <a:rPr lang="en-US" sz="1400" dirty="0" smtClean="0">
                <a:latin typeface="Calibri" pitchFamily="34" charset="0"/>
              </a:rPr>
              <a:t>-Tigris species.</a:t>
            </a:r>
          </a:p>
          <a:p>
            <a:pPr algn="just">
              <a:buNone/>
            </a:pPr>
            <a:endParaRPr lang="en-US" sz="1400" dirty="0" smtClean="0">
              <a:latin typeface="Calibri" pitchFamily="34" charset="0"/>
            </a:endParaRPr>
          </a:p>
          <a:p>
            <a:pPr algn="just"/>
            <a:r>
              <a:rPr lang="en-US" sz="1400" dirty="0" smtClean="0">
                <a:latin typeface="Calibri" pitchFamily="34" charset="0"/>
              </a:rPr>
              <a:t>The </a:t>
            </a:r>
            <a:r>
              <a:rPr lang="en-US" sz="1400" b="1" dirty="0" smtClean="0">
                <a:latin typeface="Calibri" pitchFamily="34" charset="0"/>
              </a:rPr>
              <a:t>Sunderban</a:t>
            </a:r>
            <a:r>
              <a:rPr lang="en-US" sz="1400" dirty="0" smtClean="0">
                <a:latin typeface="Calibri" pitchFamily="34" charset="0"/>
              </a:rPr>
              <a:t> not only acts as a shield from natural disasters, but also protects the biodiversity and geological features of the region and the 6 Million livelihood of </a:t>
            </a:r>
            <a:r>
              <a:rPr lang="en-US" sz="1400" b="1" dirty="0" smtClean="0">
                <a:latin typeface="Calibri" pitchFamily="34" charset="0"/>
              </a:rPr>
              <a:t>people</a:t>
            </a:r>
            <a:r>
              <a:rPr lang="en-US" sz="1400" dirty="0" smtClean="0">
                <a:latin typeface="Calibri" pitchFamily="34" charset="0"/>
              </a:rPr>
              <a:t>. That's why We jointly need to take the highest measures possible to </a:t>
            </a:r>
            <a:r>
              <a:rPr lang="en-US" sz="1400" b="1" dirty="0" smtClean="0">
                <a:latin typeface="Calibri" pitchFamily="34" charset="0"/>
              </a:rPr>
              <a:t>protect</a:t>
            </a:r>
            <a:r>
              <a:rPr lang="en-US" sz="1400" dirty="0" smtClean="0">
                <a:latin typeface="Calibri" pitchFamily="34" charset="0"/>
              </a:rPr>
              <a:t> this unique forest.</a:t>
            </a:r>
            <a:endParaRPr lang="en-US" sz="1400" dirty="0">
              <a:latin typeface="Calibri" pitchFamily="34" charset="0"/>
            </a:endParaRPr>
          </a:p>
        </p:txBody>
      </p:sp>
      <p:pic>
        <p:nvPicPr>
          <p:cNvPr id="4" name="Picture 3" descr="sunderban facts.jpg"/>
          <p:cNvPicPr>
            <a:picLocks noChangeAspect="1"/>
          </p:cNvPicPr>
          <p:nvPr/>
        </p:nvPicPr>
        <p:blipFill>
          <a:blip r:embed="rId2" cstate="print"/>
          <a:srcRect l="4166"/>
          <a:stretch>
            <a:fillRect/>
          </a:stretch>
        </p:blipFill>
        <p:spPr>
          <a:xfrm>
            <a:off x="4419600" y="1371600"/>
            <a:ext cx="4572000" cy="4343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Challenge </a:t>
            </a:r>
            <a:r>
              <a:rPr lang="en-US" dirty="0" smtClean="0"/>
              <a:t/>
            </a:r>
            <a:br>
              <a:rPr lang="en-US" dirty="0" smtClean="0"/>
            </a:br>
            <a:endParaRPr lang="en-US" dirty="0"/>
          </a:p>
        </p:txBody>
      </p:sp>
      <p:sp>
        <p:nvSpPr>
          <p:cNvPr id="3" name="Content Placeholder 2"/>
          <p:cNvSpPr>
            <a:spLocks noGrp="1"/>
          </p:cNvSpPr>
          <p:nvPr>
            <p:ph idx="1"/>
          </p:nvPr>
        </p:nvSpPr>
        <p:spPr>
          <a:xfrm>
            <a:off x="1143000" y="1219200"/>
            <a:ext cx="7790688" cy="4800600"/>
          </a:xfrm>
        </p:spPr>
        <p:txBody>
          <a:bodyPr>
            <a:normAutofit/>
          </a:bodyPr>
          <a:lstStyle/>
          <a:p>
            <a:pPr algn="just">
              <a:lnSpc>
                <a:spcPct val="150000"/>
              </a:lnSpc>
            </a:pPr>
            <a:r>
              <a:rPr lang="en-US" sz="1800" dirty="0" smtClean="0">
                <a:latin typeface="Calibri" pitchFamily="34" charset="0"/>
              </a:rPr>
              <a:t>Nearly half of the world’s population- some 3.5 billion people lives near coasts. </a:t>
            </a:r>
            <a:r>
              <a:rPr lang="en-US" sz="1800" b="1" dirty="0" smtClean="0">
                <a:latin typeface="Calibri" pitchFamily="34" charset="0"/>
              </a:rPr>
              <a:t>And 6 Million people lives near Sunderban of India </a:t>
            </a:r>
            <a:r>
              <a:rPr lang="en-US" sz="1800" dirty="0" smtClean="0">
                <a:latin typeface="Calibri" pitchFamily="34" charset="0"/>
              </a:rPr>
              <a:t>,  As climate change exacerbates the effects of storms, flooding and erosion, the lives and livelihoods of those millions of those people will be at even greater risk. Nature makes communities more resilient to the impacts of climate change, reefs, dune and marshes break waves, absorb storm surges and blunt winds, greatly reducing risk to people and businesses.</a:t>
            </a:r>
          </a:p>
          <a:p>
            <a:pPr algn="just"/>
            <a:endParaRPr lang="en-US" sz="1800" dirty="0"/>
          </a:p>
        </p:txBody>
      </p:sp>
      <p:pic>
        <p:nvPicPr>
          <p:cNvPr id="4" name="Picture 3" descr="6e82cee5-24ad-4dca-bdc6-03d06125b738.jpg"/>
          <p:cNvPicPr>
            <a:picLocks noChangeAspect="1"/>
          </p:cNvPicPr>
          <p:nvPr/>
        </p:nvPicPr>
        <p:blipFill>
          <a:blip r:embed="rId2" cstate="print"/>
          <a:stretch>
            <a:fillRect/>
          </a:stretch>
        </p:blipFill>
        <p:spPr>
          <a:xfrm>
            <a:off x="1371600" y="4419600"/>
            <a:ext cx="2819400" cy="2114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undarbans.jpg"/>
          <p:cNvPicPr>
            <a:picLocks noChangeAspect="1"/>
          </p:cNvPicPr>
          <p:nvPr/>
        </p:nvPicPr>
        <p:blipFill>
          <a:blip r:embed="rId3" cstate="print"/>
          <a:stretch>
            <a:fillRect/>
          </a:stretch>
        </p:blipFill>
        <p:spPr>
          <a:xfrm>
            <a:off x="4343400" y="4419600"/>
            <a:ext cx="3123538" cy="2081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924800" cy="990600"/>
          </a:xfrm>
        </p:spPr>
        <p:txBody>
          <a:bodyPr>
            <a:noAutofit/>
          </a:bodyPr>
          <a:lstStyle/>
          <a:p>
            <a:r>
              <a:rPr lang="en-US" sz="2800" b="1" dirty="0" smtClean="0">
                <a:solidFill>
                  <a:schemeClr val="accent3">
                    <a:lumMod val="75000"/>
                  </a:schemeClr>
                </a:solidFill>
                <a:latin typeface="Calibri" pitchFamily="34" charset="0"/>
              </a:rPr>
              <a:t>Climate Change Impact</a:t>
            </a:r>
            <a:endParaRPr lang="en-US" sz="2000" dirty="0">
              <a:solidFill>
                <a:schemeClr val="accent3">
                  <a:lumMod val="75000"/>
                </a:schemeClr>
              </a:solidFill>
              <a:latin typeface="Calibri" pitchFamily="34" charset="0"/>
            </a:endParaRPr>
          </a:p>
        </p:txBody>
      </p:sp>
      <p:sp>
        <p:nvSpPr>
          <p:cNvPr id="3" name="Content Placeholder 2"/>
          <p:cNvSpPr>
            <a:spLocks noGrp="1"/>
          </p:cNvSpPr>
          <p:nvPr>
            <p:ph idx="1"/>
          </p:nvPr>
        </p:nvSpPr>
        <p:spPr>
          <a:xfrm>
            <a:off x="1219200" y="1371600"/>
            <a:ext cx="7498080" cy="2895600"/>
          </a:xfrm>
        </p:spPr>
        <p:txBody>
          <a:bodyPr>
            <a:normAutofit/>
          </a:bodyPr>
          <a:lstStyle/>
          <a:p>
            <a:pPr algn="just">
              <a:buNone/>
            </a:pPr>
            <a:r>
              <a:rPr lang="en-US" sz="2000" dirty="0" smtClean="0"/>
              <a:t>    </a:t>
            </a:r>
            <a:r>
              <a:rPr lang="en-US" sz="2000" dirty="0" smtClean="0">
                <a:latin typeface="Calibri" pitchFamily="34" charset="0"/>
              </a:rPr>
              <a:t>The impacts of climate change include more extreme weather and natural  disasters, Super cyclones, droughts  &amp; economic instability.                                     </a:t>
            </a:r>
          </a:p>
          <a:p>
            <a:pPr algn="just">
              <a:buNone/>
            </a:pPr>
            <a:endParaRPr lang="en-US" sz="700" dirty="0" smtClean="0">
              <a:latin typeface="Calibri" pitchFamily="34" charset="0"/>
            </a:endParaRPr>
          </a:p>
          <a:p>
            <a:pPr algn="just">
              <a:buNone/>
            </a:pPr>
            <a:r>
              <a:rPr lang="en-US" sz="2000" dirty="0" smtClean="0">
                <a:latin typeface="Calibri" pitchFamily="34" charset="0"/>
              </a:rPr>
              <a:t>     To match the urgency of this crisis, we're deploying innovative solutions like Mangrove restoration, conservation, alternative livelihood promotional activities  that maximize nature's ability to fight climate change while bolstering resilience for our most precious ecosystems and vulnerable communities of  Sunderban.</a:t>
            </a:r>
            <a:endParaRPr lang="en-US" sz="2000" dirty="0">
              <a:latin typeface="Calibri" pitchFamily="34" charset="0"/>
            </a:endParaRPr>
          </a:p>
        </p:txBody>
      </p:sp>
      <p:pic>
        <p:nvPicPr>
          <p:cNvPr id="5" name="Picture 4" descr="141920-pjbqnkjhet-1590420077 (1).jpg"/>
          <p:cNvPicPr>
            <a:picLocks noChangeAspect="1"/>
          </p:cNvPicPr>
          <p:nvPr/>
        </p:nvPicPr>
        <p:blipFill>
          <a:blip r:embed="rId2" cstate="print"/>
          <a:stretch>
            <a:fillRect/>
          </a:stretch>
        </p:blipFill>
        <p:spPr>
          <a:xfrm>
            <a:off x="4038600" y="4267200"/>
            <a:ext cx="24384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d47105db-917a-47d8-8836-4f463eadb363.jpg"/>
          <p:cNvPicPr>
            <a:picLocks noChangeAspect="1"/>
          </p:cNvPicPr>
          <p:nvPr/>
        </p:nvPicPr>
        <p:blipFill>
          <a:blip r:embed="rId3" cstate="print"/>
          <a:stretch>
            <a:fillRect/>
          </a:stretch>
        </p:blipFill>
        <p:spPr>
          <a:xfrm>
            <a:off x="1295400" y="4267200"/>
            <a:ext cx="2590800" cy="2114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Cyclone_Yaas__1_.jpg"/>
          <p:cNvPicPr>
            <a:picLocks noChangeAspect="1"/>
          </p:cNvPicPr>
          <p:nvPr/>
        </p:nvPicPr>
        <p:blipFill>
          <a:blip r:embed="rId4" cstate="print"/>
          <a:stretch>
            <a:fillRect/>
          </a:stretch>
        </p:blipFill>
        <p:spPr>
          <a:xfrm>
            <a:off x="6553200" y="4267200"/>
            <a:ext cx="2362199"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696200" cy="639762"/>
          </a:xfrm>
        </p:spPr>
        <p:txBody>
          <a:bodyPr>
            <a:noAutofit/>
          </a:bodyPr>
          <a:lstStyle/>
          <a:p>
            <a:r>
              <a:rPr lang="en-US" sz="3200" b="1" dirty="0" smtClean="0">
                <a:solidFill>
                  <a:schemeClr val="accent3">
                    <a:lumMod val="75000"/>
                  </a:schemeClr>
                </a:solidFill>
                <a:effectLst/>
                <a:latin typeface="Calibri" pitchFamily="34" charset="0"/>
              </a:rPr>
              <a:t>Importance of Embankments </a:t>
            </a:r>
          </a:p>
        </p:txBody>
      </p:sp>
      <p:sp>
        <p:nvSpPr>
          <p:cNvPr id="3" name="Content Placeholder 2"/>
          <p:cNvSpPr>
            <a:spLocks noGrp="1"/>
          </p:cNvSpPr>
          <p:nvPr>
            <p:ph idx="1"/>
          </p:nvPr>
        </p:nvSpPr>
        <p:spPr>
          <a:xfrm>
            <a:off x="1143000" y="1066800"/>
            <a:ext cx="4876800" cy="4144963"/>
          </a:xfrm>
        </p:spPr>
        <p:txBody>
          <a:bodyPr>
            <a:noAutofit/>
          </a:bodyPr>
          <a:lstStyle/>
          <a:p>
            <a:pPr algn="just">
              <a:lnSpc>
                <a:spcPct val="150000"/>
              </a:lnSpc>
              <a:buFont typeface="Wingdings" pitchFamily="2" charset="2"/>
              <a:buChar char="§"/>
            </a:pPr>
            <a:r>
              <a:rPr lang="en-US" sz="1400" dirty="0" smtClean="0">
                <a:latin typeface="Calibri" pitchFamily="34" charset="0"/>
              </a:rPr>
              <a:t>The Sunderban Delta area in South 24 Pgs has been characterized with frequent hydro-meteorological hazards like cyclone and storm surges effective upon the breaching of embankments.  </a:t>
            </a:r>
          </a:p>
          <a:p>
            <a:pPr algn="just">
              <a:lnSpc>
                <a:spcPct val="150000"/>
              </a:lnSpc>
              <a:buFont typeface="Wingdings" pitchFamily="2" charset="2"/>
              <a:buChar char="§"/>
            </a:pPr>
            <a:r>
              <a:rPr lang="en-US" sz="1400" dirty="0" smtClean="0"/>
              <a:t> </a:t>
            </a:r>
            <a:r>
              <a:rPr lang="en-US" sz="1400" dirty="0" smtClean="0">
                <a:latin typeface="Calibri" pitchFamily="34" charset="0"/>
              </a:rPr>
              <a:t>The 3500 km long coastline of West Bengal is dominated by the </a:t>
            </a:r>
            <a:r>
              <a:rPr lang="en-US" sz="1400" dirty="0" err="1" smtClean="0">
                <a:latin typeface="Calibri" pitchFamily="34" charset="0"/>
              </a:rPr>
              <a:t>Ganga</a:t>
            </a:r>
            <a:r>
              <a:rPr lang="en-US" sz="1400" dirty="0" smtClean="0">
                <a:latin typeface="Calibri" pitchFamily="34" charset="0"/>
              </a:rPr>
              <a:t> -Brambhaputra delta which occupies around 60% of this coastline.  In the entire Sunderban area embankment are the crucial for the existence of settlement on the deltaic island , </a:t>
            </a:r>
          </a:p>
          <a:p>
            <a:pPr algn="just">
              <a:lnSpc>
                <a:spcPct val="150000"/>
              </a:lnSpc>
            </a:pPr>
            <a:r>
              <a:rPr lang="en-US" sz="1400" b="1" dirty="0" smtClean="0">
                <a:latin typeface="Calibri" pitchFamily="34" charset="0"/>
              </a:rPr>
              <a:t>The embankments protect the natural as well as cultural ecosystems as guard wall against waves and surges</a:t>
            </a:r>
            <a:r>
              <a:rPr lang="en-US" sz="1400" dirty="0" smtClean="0">
                <a:latin typeface="Calibri" pitchFamily="34" charset="0"/>
              </a:rPr>
              <a:t>. Frequent breaching of such guard walls affects severely the livelihood of the rural people and cause the loss of life and property and damages naturally rich, eco-sensitive estuarine ecosystem of the riverine delta. </a:t>
            </a:r>
            <a:endParaRPr lang="en-US" sz="1400" dirty="0">
              <a:latin typeface="Calibri" pitchFamily="34" charset="0"/>
            </a:endParaRPr>
          </a:p>
        </p:txBody>
      </p:sp>
      <p:pic>
        <p:nvPicPr>
          <p:cNvPr id="5" name="Picture 4" descr="8c334c1e-9dc9-45c1-a7a5-706e7180d6f7.jpg"/>
          <p:cNvPicPr>
            <a:picLocks noChangeAspect="1"/>
          </p:cNvPicPr>
          <p:nvPr/>
        </p:nvPicPr>
        <p:blipFill>
          <a:blip r:embed="rId2" cstate="print"/>
          <a:stretch>
            <a:fillRect/>
          </a:stretch>
        </p:blipFill>
        <p:spPr>
          <a:xfrm>
            <a:off x="6400800" y="3886200"/>
            <a:ext cx="2249905"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embankments under threat.jpg"/>
          <p:cNvPicPr>
            <a:picLocks noChangeAspect="1"/>
          </p:cNvPicPr>
          <p:nvPr/>
        </p:nvPicPr>
        <p:blipFill>
          <a:blip r:embed="rId3" cstate="print"/>
          <a:srcRect l="2326" t="19368" r="4651"/>
          <a:stretch>
            <a:fillRect/>
          </a:stretch>
        </p:blipFill>
        <p:spPr>
          <a:xfrm>
            <a:off x="6400800" y="838200"/>
            <a:ext cx="2362200" cy="2718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411162"/>
          </a:xfrm>
        </p:spPr>
        <p:txBody>
          <a:bodyPr>
            <a:normAutofit fontScale="90000"/>
          </a:bodyPr>
          <a:lstStyle/>
          <a:p>
            <a:r>
              <a:rPr lang="en-US" dirty="0" smtClean="0"/>
              <a:t>Facts - Sunderban Embankments</a:t>
            </a:r>
            <a:endParaRPr lang="en-US" dirty="0"/>
          </a:p>
        </p:txBody>
      </p:sp>
      <p:sp>
        <p:nvSpPr>
          <p:cNvPr id="3" name="Content Placeholder 2"/>
          <p:cNvSpPr>
            <a:spLocks noGrp="1"/>
          </p:cNvSpPr>
          <p:nvPr>
            <p:ph idx="1"/>
          </p:nvPr>
        </p:nvSpPr>
        <p:spPr>
          <a:xfrm>
            <a:off x="1143000" y="838200"/>
            <a:ext cx="6705600" cy="5715000"/>
          </a:xfrm>
        </p:spPr>
        <p:txBody>
          <a:bodyPr>
            <a:noAutofit/>
          </a:bodyPr>
          <a:lstStyle/>
          <a:p>
            <a:pPr algn="just">
              <a:lnSpc>
                <a:spcPct val="170000"/>
              </a:lnSpc>
              <a:buNone/>
            </a:pPr>
            <a:r>
              <a:rPr lang="en-US" sz="1400" dirty="0" smtClean="0">
                <a:latin typeface="Calibri" pitchFamily="34" charset="0"/>
              </a:rPr>
              <a:t>       Officially 9 out 13 blocks of </a:t>
            </a:r>
            <a:r>
              <a:rPr lang="en-US" sz="1400" dirty="0" err="1" smtClean="0">
                <a:latin typeface="Calibri" pitchFamily="34" charset="0"/>
              </a:rPr>
              <a:t>Sundarbans</a:t>
            </a:r>
            <a:r>
              <a:rPr lang="en-US" sz="1400" dirty="0" smtClean="0">
                <a:latin typeface="Calibri" pitchFamily="34" charset="0"/>
              </a:rPr>
              <a:t> in the South 24 Pgs district have been identified to have potentially weak embankments due to natural shocks and fishery problems. The most vulnerable blocks are </a:t>
            </a:r>
            <a:r>
              <a:rPr lang="en-US" sz="1400" b="1" dirty="0" err="1" smtClean="0">
                <a:latin typeface="Calibri" pitchFamily="34" charset="0"/>
              </a:rPr>
              <a:t>Basanti</a:t>
            </a:r>
            <a:r>
              <a:rPr lang="en-US" sz="1400" b="1" dirty="0" smtClean="0">
                <a:latin typeface="Calibri" pitchFamily="34" charset="0"/>
              </a:rPr>
              <a:t>, Gosaba, Patharpratima, Mathurapur II, Namkhana and Sagar.</a:t>
            </a:r>
            <a:endParaRPr lang="en-US" sz="1400" dirty="0" smtClean="0">
              <a:latin typeface="Calibri" pitchFamily="34" charset="0"/>
            </a:endParaRPr>
          </a:p>
          <a:p>
            <a:pPr algn="just">
              <a:lnSpc>
                <a:spcPct val="170000"/>
              </a:lnSpc>
              <a:buNone/>
            </a:pPr>
            <a:r>
              <a:rPr lang="en-US" sz="1400" b="1" dirty="0" smtClean="0">
                <a:latin typeface="Calibri" pitchFamily="34" charset="0"/>
              </a:rPr>
              <a:t>       Type of embankment: </a:t>
            </a:r>
            <a:r>
              <a:rPr lang="en-US" sz="1400" dirty="0" smtClean="0">
                <a:latin typeface="Calibri" pitchFamily="34" charset="0"/>
              </a:rPr>
              <a:t>We observed four main types of embankments can be seen along the different river side. ..</a:t>
            </a:r>
          </a:p>
          <a:p>
            <a:pPr marL="425196" indent="-342900" algn="just">
              <a:buFont typeface="+mj-lt"/>
              <a:buAutoNum type="arabicPeriod"/>
            </a:pPr>
            <a:r>
              <a:rPr lang="en-US" sz="1600" dirty="0" smtClean="0">
                <a:latin typeface="Calibri" pitchFamily="34" charset="0"/>
              </a:rPr>
              <a:t>Earthen embankment. </a:t>
            </a:r>
          </a:p>
          <a:p>
            <a:pPr marL="425196" indent="-342900" algn="just">
              <a:buFont typeface="+mj-lt"/>
              <a:buAutoNum type="arabicPeriod"/>
            </a:pPr>
            <a:r>
              <a:rPr lang="en-US" sz="1600" dirty="0" smtClean="0">
                <a:latin typeface="Calibri" pitchFamily="34" charset="0"/>
              </a:rPr>
              <a:t>Earthen embankment with bamboo fence. </a:t>
            </a:r>
          </a:p>
          <a:p>
            <a:pPr marL="425196" indent="-342900" algn="just">
              <a:buFont typeface="+mj-lt"/>
              <a:buAutoNum type="arabicPeriod"/>
            </a:pPr>
            <a:r>
              <a:rPr lang="en-US" sz="1600" dirty="0" smtClean="0">
                <a:latin typeface="Calibri" pitchFamily="34" charset="0"/>
              </a:rPr>
              <a:t>Earthen embankment with bamboo fence and sand fill sag along the embankment.</a:t>
            </a:r>
          </a:p>
          <a:p>
            <a:pPr marL="425196" indent="-342900" algn="just">
              <a:buFont typeface="+mj-lt"/>
              <a:buAutoNum type="arabicPeriod"/>
            </a:pPr>
            <a:r>
              <a:rPr lang="en-US" sz="1600" dirty="0" smtClean="0">
                <a:latin typeface="Calibri" pitchFamily="34" charset="0"/>
              </a:rPr>
              <a:t>Boulder pitching or concrete pitching embankment.</a:t>
            </a:r>
          </a:p>
          <a:p>
            <a:pPr marL="425196" indent="-342900" algn="just">
              <a:buFont typeface="+mj-lt"/>
              <a:buAutoNum type="arabicPeriod"/>
            </a:pPr>
            <a:endParaRPr lang="en-US" sz="400" dirty="0" smtClean="0">
              <a:latin typeface="Calibri" pitchFamily="34" charset="0"/>
            </a:endParaRPr>
          </a:p>
          <a:p>
            <a:pPr>
              <a:lnSpc>
                <a:spcPct val="170000"/>
              </a:lnSpc>
            </a:pPr>
            <a:r>
              <a:rPr lang="en-US" sz="1400" b="1" dirty="0" smtClean="0"/>
              <a:t>Trend of Embankment Breaching:  </a:t>
            </a:r>
            <a:endParaRPr lang="en-US" sz="1400" dirty="0" smtClean="0"/>
          </a:p>
          <a:p>
            <a:pPr algn="just">
              <a:lnSpc>
                <a:spcPct val="170000"/>
              </a:lnSpc>
              <a:buNone/>
            </a:pPr>
            <a:r>
              <a:rPr lang="en-US" sz="1600" dirty="0" smtClean="0">
                <a:latin typeface="Calibri" pitchFamily="34" charset="0"/>
              </a:rPr>
              <a:t>       The trend of embankment of breaching if we look, we find that in different blocks the length of damage of embankment gradually increases year after year. Human activities, huge population pressure, tidal impact, unscientific method of embankment construction etc are responsible for embankment breaching. </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467600" cy="762000"/>
          </a:xfrm>
        </p:spPr>
        <p:txBody>
          <a:bodyPr>
            <a:normAutofit fontScale="90000"/>
          </a:bodyPr>
          <a:lstStyle/>
          <a:p>
            <a:r>
              <a:rPr lang="en-US" sz="3200" dirty="0" smtClean="0"/>
              <a:t>Mangrove can be a Effective Solution for protection of coastal areas</a:t>
            </a:r>
            <a:endParaRPr lang="en-US" sz="3200" dirty="0"/>
          </a:p>
        </p:txBody>
      </p:sp>
      <p:sp>
        <p:nvSpPr>
          <p:cNvPr id="3" name="Content Placeholder 2"/>
          <p:cNvSpPr>
            <a:spLocks noGrp="1"/>
          </p:cNvSpPr>
          <p:nvPr>
            <p:ph idx="1"/>
          </p:nvPr>
        </p:nvSpPr>
        <p:spPr>
          <a:xfrm>
            <a:off x="1219200" y="990600"/>
            <a:ext cx="7543800" cy="2895600"/>
          </a:xfrm>
        </p:spPr>
        <p:txBody>
          <a:bodyPr>
            <a:normAutofit fontScale="77500" lnSpcReduction="20000"/>
          </a:bodyPr>
          <a:lstStyle/>
          <a:p>
            <a:pPr algn="just">
              <a:lnSpc>
                <a:spcPct val="150000"/>
              </a:lnSpc>
            </a:pPr>
            <a:r>
              <a:rPr lang="en-US" sz="2000" dirty="0" smtClean="0"/>
              <a:t>Mangroves reduce annual flooding to more than 18 million people.</a:t>
            </a:r>
          </a:p>
          <a:p>
            <a:pPr algn="just">
              <a:lnSpc>
                <a:spcPct val="150000"/>
              </a:lnSpc>
            </a:pPr>
            <a:r>
              <a:rPr lang="en-US" sz="2000" dirty="0" smtClean="0"/>
              <a:t>Without mangroves 39% more people would be flooded annually, and flood damages would increase by more than 16% and US $82 billion annually.</a:t>
            </a:r>
          </a:p>
          <a:p>
            <a:pPr algn="just">
              <a:lnSpc>
                <a:spcPct val="150000"/>
              </a:lnSpc>
            </a:pPr>
            <a:r>
              <a:rPr lang="en-US" sz="2000" dirty="0" smtClean="0"/>
              <a:t>Vietnam, India, Bangladesh, China, and the Philippines received the greatest benefits from mangroves in terms of avoided flooding of people.</a:t>
            </a:r>
          </a:p>
          <a:p>
            <a:pPr algn="just">
              <a:lnSpc>
                <a:spcPct val="150000"/>
              </a:lnSpc>
            </a:pPr>
            <a:r>
              <a:rPr lang="en-US" sz="2000" dirty="0" smtClean="0"/>
              <a:t>Mangroves can be managed as natural coastal infrastructure, either alone or in concert with built coastal infrastructure solutions, to substantially reduce exposure from coastal hazards.</a:t>
            </a:r>
          </a:p>
          <a:p>
            <a:pPr algn="just">
              <a:lnSpc>
                <a:spcPct val="150000"/>
              </a:lnSpc>
            </a:pPr>
            <a:endParaRPr lang="en-US" sz="2000" dirty="0" smtClean="0"/>
          </a:p>
        </p:txBody>
      </p:sp>
      <p:pic>
        <p:nvPicPr>
          <p:cNvPr id="4" name="Picture 3" descr="077c1eaa-c9f0-40c6-9e27-c78a0086632e.jpg"/>
          <p:cNvPicPr>
            <a:picLocks noChangeAspect="1"/>
          </p:cNvPicPr>
          <p:nvPr/>
        </p:nvPicPr>
        <p:blipFill>
          <a:blip r:embed="rId2" cstate="print"/>
          <a:stretch>
            <a:fillRect/>
          </a:stretch>
        </p:blipFill>
        <p:spPr>
          <a:xfrm>
            <a:off x="1295400" y="3962400"/>
            <a:ext cx="7315200" cy="25412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43000" y="914400"/>
            <a:ext cx="7543800" cy="3124200"/>
          </a:xfrm>
        </p:spPr>
        <p:txBody>
          <a:bodyPr>
            <a:noAutofit/>
          </a:bodyPr>
          <a:lstStyle/>
          <a:p>
            <a:pPr algn="just">
              <a:lnSpc>
                <a:spcPct val="130000"/>
              </a:lnSpc>
            </a:pPr>
            <a:r>
              <a:rPr lang="en-US" sz="1400" b="1" dirty="0" smtClean="0">
                <a:latin typeface="Calibri" pitchFamily="34" charset="0"/>
              </a:rPr>
              <a:t>Mangroves are important to the ecosystem too</a:t>
            </a:r>
            <a:r>
              <a:rPr lang="en-US" sz="1400" dirty="0" smtClean="0">
                <a:latin typeface="Calibri" pitchFamily="34" charset="0"/>
              </a:rPr>
              <a:t>. Their dense roots help bind and build soils. Their above-ground roots slow down water flows and encourage sediment deposits that reduce coastal erosion. </a:t>
            </a:r>
          </a:p>
          <a:p>
            <a:pPr algn="just">
              <a:lnSpc>
                <a:spcPct val="130000"/>
              </a:lnSpc>
            </a:pPr>
            <a:r>
              <a:rPr lang="en-US" sz="1400" b="1" dirty="0" smtClean="0">
                <a:latin typeface="Calibri" pitchFamily="34" charset="0"/>
              </a:rPr>
              <a:t>Mangroves are natural barriers against climate disasters </a:t>
            </a:r>
            <a:r>
              <a:rPr lang="en-US" sz="1400" dirty="0" smtClean="0">
                <a:latin typeface="Calibri" pitchFamily="34" charset="0"/>
              </a:rPr>
              <a:t>and help hold back the strong blows of the high tidal waves. The river embankments are protected as the roots of mangroves grip the earth and prevents landslides.</a:t>
            </a:r>
          </a:p>
          <a:p>
            <a:pPr algn="just">
              <a:lnSpc>
                <a:spcPct val="130000"/>
              </a:lnSpc>
            </a:pPr>
            <a:r>
              <a:rPr lang="en-US" sz="1400" b="1" dirty="0" smtClean="0">
                <a:latin typeface="Calibri" pitchFamily="34" charset="0"/>
              </a:rPr>
              <a:t>The complex mangrove root systems filter nitrates, phosphates and other pollutants from the water</a:t>
            </a:r>
            <a:r>
              <a:rPr lang="en-US" sz="1400" dirty="0" smtClean="0">
                <a:latin typeface="Calibri" pitchFamily="34" charset="0"/>
              </a:rPr>
              <a:t>, improving the water quality flowing from rivers and streams into the estuarine and oceanic environment.</a:t>
            </a:r>
          </a:p>
          <a:p>
            <a:pPr algn="just">
              <a:lnSpc>
                <a:spcPct val="130000"/>
              </a:lnSpc>
            </a:pPr>
            <a:r>
              <a:rPr lang="en-US" sz="1400" b="1" dirty="0" smtClean="0">
                <a:latin typeface="Calibri" pitchFamily="34" charset="0"/>
              </a:rPr>
              <a:t>Mangrove forests capture massive amounts of carbon dioxide </a:t>
            </a:r>
            <a:r>
              <a:rPr lang="en-US" sz="1400" dirty="0" smtClean="0">
                <a:latin typeface="Calibri" pitchFamily="34" charset="0"/>
              </a:rPr>
              <a:t>emissions and other greenhouse gases from the atmosphere, and then trap and store them in their carbon-rich flooded soils for millennia. </a:t>
            </a:r>
          </a:p>
          <a:p>
            <a:pPr algn="just">
              <a:lnSpc>
                <a:spcPct val="130000"/>
              </a:lnSpc>
            </a:pPr>
            <a:r>
              <a:rPr lang="en-US" sz="1400" dirty="0" smtClean="0">
                <a:latin typeface="Calibri" pitchFamily="34" charset="0"/>
              </a:rPr>
              <a:t>This is an important ecosystem service as we face climate change This buried carbon is known as </a:t>
            </a:r>
            <a:r>
              <a:rPr lang="en-US" sz="1400" b="1" dirty="0" smtClean="0">
                <a:latin typeface="Calibri" pitchFamily="34" charset="0"/>
              </a:rPr>
              <a:t>“blue carbon</a:t>
            </a:r>
            <a:r>
              <a:rPr lang="en-US" sz="1400" dirty="0" smtClean="0">
                <a:latin typeface="Calibri" pitchFamily="34" charset="0"/>
              </a:rPr>
              <a:t>” because it is stored underwater in coastal ecosystems like mangrove forests, sea grass beds and salt marshes. </a:t>
            </a:r>
          </a:p>
        </p:txBody>
      </p:sp>
      <p:sp>
        <p:nvSpPr>
          <p:cNvPr id="5" name="Title 1"/>
          <p:cNvSpPr>
            <a:spLocks noGrp="1"/>
          </p:cNvSpPr>
          <p:nvPr>
            <p:ph type="title"/>
          </p:nvPr>
        </p:nvSpPr>
        <p:spPr>
          <a:xfrm>
            <a:off x="1600200" y="381000"/>
            <a:ext cx="7117080" cy="304800"/>
          </a:xfrm>
        </p:spPr>
        <p:txBody>
          <a:bodyPr>
            <a:noAutofit/>
          </a:bodyPr>
          <a:lstStyle/>
          <a:p>
            <a:r>
              <a:rPr lang="en-US" sz="2000" dirty="0" smtClean="0"/>
              <a:t>Mangrove can be a Vegetative Solution for </a:t>
            </a:r>
            <a:br>
              <a:rPr lang="en-US" sz="2000" dirty="0" smtClean="0"/>
            </a:br>
            <a:r>
              <a:rPr lang="en-US" sz="2800" dirty="0" smtClean="0"/>
              <a:t>Ecology &amp; Climate Change</a:t>
            </a:r>
            <a:endParaRPr lang="en-US" sz="2000" dirty="0"/>
          </a:p>
        </p:txBody>
      </p:sp>
      <p:pic>
        <p:nvPicPr>
          <p:cNvPr id="8" name="Picture 7" descr="4251cc95-ef44-4520-a64d-05deb48c84af.jpg"/>
          <p:cNvPicPr>
            <a:picLocks noChangeAspect="1"/>
          </p:cNvPicPr>
          <p:nvPr/>
        </p:nvPicPr>
        <p:blipFill>
          <a:blip r:embed="rId2" cstate="print"/>
          <a:stretch>
            <a:fillRect/>
          </a:stretch>
        </p:blipFill>
        <p:spPr>
          <a:xfrm>
            <a:off x="6172200" y="5257800"/>
            <a:ext cx="20574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d906630c-8c9b-40d9-8722-d6a5f1457b81.jpg"/>
          <p:cNvPicPr>
            <a:picLocks noChangeAspect="1"/>
          </p:cNvPicPr>
          <p:nvPr/>
        </p:nvPicPr>
        <p:blipFill>
          <a:blip r:embed="rId3" cstate="print"/>
          <a:stretch>
            <a:fillRect/>
          </a:stretch>
        </p:blipFill>
        <p:spPr>
          <a:xfrm>
            <a:off x="3962400" y="5257800"/>
            <a:ext cx="2097741"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4114800"/>
            <a:ext cx="7162800" cy="2362200"/>
          </a:xfrm>
        </p:spPr>
        <p:txBody>
          <a:bodyPr>
            <a:normAutofit fontScale="92500"/>
          </a:bodyPr>
          <a:lstStyle/>
          <a:p>
            <a:pPr algn="just">
              <a:buNone/>
            </a:pPr>
            <a:r>
              <a:rPr lang="en-US" sz="2400" dirty="0" smtClean="0"/>
              <a:t>   “Mangroves are magical forests where we discover nature’s secrets. They straddle the connection between land and sea and nature and humans. Mangrove forests nurture our estuaries and fuel our nature-based economies”.</a:t>
            </a:r>
          </a:p>
          <a:p>
            <a:pPr algn="r">
              <a:buNone/>
            </a:pPr>
            <a:r>
              <a:rPr lang="en-US" sz="2000" b="1" cap="all" dirty="0" smtClean="0"/>
              <a:t>ANNE BIRCH</a:t>
            </a:r>
          </a:p>
          <a:p>
            <a:pPr algn="r">
              <a:buNone/>
            </a:pPr>
            <a:r>
              <a:rPr lang="en-US" sz="2000" dirty="0" smtClean="0"/>
              <a:t>Marine Conservation Manager, TNC Florida</a:t>
            </a:r>
            <a:endParaRPr lang="en-US" sz="2000" dirty="0"/>
          </a:p>
        </p:txBody>
      </p:sp>
      <p:pic>
        <p:nvPicPr>
          <p:cNvPr id="4" name="Picture 3" descr="Sunderban.jpg"/>
          <p:cNvPicPr>
            <a:picLocks noChangeAspect="1"/>
          </p:cNvPicPr>
          <p:nvPr/>
        </p:nvPicPr>
        <p:blipFill>
          <a:blip r:embed="rId2" cstate="print"/>
          <a:stretch>
            <a:fillRect/>
          </a:stretch>
        </p:blipFill>
        <p:spPr>
          <a:xfrm>
            <a:off x="1524000" y="381000"/>
            <a:ext cx="6781800" cy="3429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498080" cy="762000"/>
          </a:xfrm>
        </p:spPr>
        <p:txBody>
          <a:bodyPr>
            <a:normAutofit/>
          </a:bodyPr>
          <a:lstStyle/>
          <a:p>
            <a:r>
              <a:rPr lang="en-US" sz="3200" dirty="0" smtClean="0"/>
              <a:t>Species to Plant to protect Soil erosion </a:t>
            </a:r>
            <a:endParaRPr lang="en-US" sz="3200" dirty="0"/>
          </a:p>
        </p:txBody>
      </p:sp>
      <p:pic>
        <p:nvPicPr>
          <p:cNvPr id="4" name="Content Placeholder 3" descr="IMG-20210704-WA0100.jpg"/>
          <p:cNvPicPr>
            <a:picLocks noGrp="1"/>
          </p:cNvPicPr>
          <p:nvPr>
            <p:ph idx="1"/>
          </p:nvPr>
        </p:nvPicPr>
        <p:blipFill>
          <a:blip r:embed="rId2" cstate="print"/>
          <a:stretch>
            <a:fillRect/>
          </a:stretch>
        </p:blipFill>
        <p:spPr>
          <a:xfrm>
            <a:off x="6553200" y="1143000"/>
            <a:ext cx="22860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20210701_122122.jpg"/>
          <p:cNvPicPr/>
          <p:nvPr/>
        </p:nvPicPr>
        <p:blipFill>
          <a:blip r:embed="rId3" cstate="print"/>
          <a:stretch>
            <a:fillRect/>
          </a:stretch>
        </p:blipFill>
        <p:spPr>
          <a:xfrm>
            <a:off x="1219200" y="4800600"/>
            <a:ext cx="14478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Xylocarpus granatum | Mangrove Cannonball Tree; Meliaceae. I… | Flickr"/>
          <p:cNvPicPr>
            <a:picLocks noChangeAspect="1" noChangeArrowheads="1"/>
          </p:cNvPicPr>
          <p:nvPr/>
        </p:nvPicPr>
        <p:blipFill>
          <a:blip r:embed="rId4" cstate="print"/>
          <a:srcRect/>
          <a:stretch>
            <a:fillRect/>
          </a:stretch>
        </p:blipFill>
        <p:spPr bwMode="auto">
          <a:xfrm>
            <a:off x="2895601" y="4800600"/>
            <a:ext cx="1501024"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Mangroves, Avicennia marina, (Blue Carbon) in the city of … | Flickr"/>
          <p:cNvPicPr>
            <a:picLocks noChangeAspect="1" noChangeArrowheads="1"/>
          </p:cNvPicPr>
          <p:nvPr/>
        </p:nvPicPr>
        <p:blipFill>
          <a:blip r:embed="rId5" cstate="print"/>
          <a:srcRect/>
          <a:stretch>
            <a:fillRect/>
          </a:stretch>
        </p:blipFill>
        <p:spPr bwMode="auto">
          <a:xfrm>
            <a:off x="4487441" y="4800600"/>
            <a:ext cx="1456159"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Excoecaria agallocha – Nature India"/>
          <p:cNvPicPr>
            <a:picLocks noChangeAspect="1" noChangeArrowheads="1"/>
          </p:cNvPicPr>
          <p:nvPr/>
        </p:nvPicPr>
        <p:blipFill>
          <a:blip r:embed="rId6" cstate="print"/>
          <a:srcRect/>
          <a:stretch>
            <a:fillRect/>
          </a:stretch>
        </p:blipFill>
        <p:spPr bwMode="auto">
          <a:xfrm>
            <a:off x="6096000" y="4724400"/>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1524000" y="1066800"/>
            <a:ext cx="4800600" cy="3477875"/>
          </a:xfrm>
          <a:prstGeom prst="rect">
            <a:avLst/>
          </a:prstGeom>
          <a:noFill/>
        </p:spPr>
        <p:txBody>
          <a:bodyPr wrap="square" rtlCol="0">
            <a:spAutoFit/>
          </a:bodyPr>
          <a:lstStyle/>
          <a:p>
            <a:pPr algn="just"/>
            <a:r>
              <a:rPr lang="en-US" sz="2000" b="1" i="1" dirty="0" err="1" smtClean="0">
                <a:latin typeface="Calibri" pitchFamily="34" charset="0"/>
              </a:rPr>
              <a:t>Garjan</a:t>
            </a:r>
            <a:r>
              <a:rPr lang="en-US" sz="2000" b="1" i="1" dirty="0" smtClean="0">
                <a:latin typeface="Calibri" pitchFamily="34" charset="0"/>
              </a:rPr>
              <a:t> , Bain , </a:t>
            </a:r>
            <a:r>
              <a:rPr lang="en-US" sz="2000" b="1" i="1" dirty="0" err="1" smtClean="0">
                <a:latin typeface="Calibri" pitchFamily="34" charset="0"/>
              </a:rPr>
              <a:t>Boyan</a:t>
            </a:r>
            <a:r>
              <a:rPr lang="en-US" sz="2000" b="1" i="1" dirty="0" smtClean="0">
                <a:latin typeface="Calibri" pitchFamily="34" charset="0"/>
              </a:rPr>
              <a:t> , </a:t>
            </a:r>
            <a:r>
              <a:rPr lang="en-US" sz="2000" b="1" i="1" dirty="0" err="1" smtClean="0">
                <a:latin typeface="Calibri" pitchFamily="34" charset="0"/>
              </a:rPr>
              <a:t>kankram</a:t>
            </a:r>
            <a:r>
              <a:rPr lang="en-US" sz="2000" b="1" i="1" dirty="0" smtClean="0">
                <a:latin typeface="Calibri" pitchFamily="34" charset="0"/>
              </a:rPr>
              <a:t> </a:t>
            </a:r>
            <a:r>
              <a:rPr lang="en-US" sz="2000" b="1" i="1" dirty="0" err="1" smtClean="0">
                <a:latin typeface="Calibri" pitchFamily="34" charset="0"/>
              </a:rPr>
              <a:t>Genwa</a:t>
            </a:r>
            <a:r>
              <a:rPr lang="en-US" sz="2000" b="1" i="1" dirty="0" smtClean="0">
                <a:latin typeface="Calibri" pitchFamily="34" charset="0"/>
              </a:rPr>
              <a:t> </a:t>
            </a:r>
            <a:r>
              <a:rPr lang="en-US" sz="2000" b="1" i="1" dirty="0" err="1" smtClean="0">
                <a:latin typeface="Calibri" pitchFamily="34" charset="0"/>
              </a:rPr>
              <a:t>pashur</a:t>
            </a:r>
            <a:r>
              <a:rPr lang="en-US" sz="2000" b="1" i="1" dirty="0" smtClean="0">
                <a:latin typeface="Calibri" pitchFamily="34" charset="0"/>
              </a:rPr>
              <a:t> , </a:t>
            </a:r>
            <a:r>
              <a:rPr lang="en-US" sz="2000" b="1" i="1" dirty="0" err="1" smtClean="0">
                <a:latin typeface="Calibri" pitchFamily="34" charset="0"/>
              </a:rPr>
              <a:t>Vara</a:t>
            </a:r>
            <a:r>
              <a:rPr lang="en-US" sz="2000" b="1" i="1" dirty="0" smtClean="0">
                <a:latin typeface="Calibri" pitchFamily="34" charset="0"/>
              </a:rPr>
              <a:t>  etc. especially those trees that have </a:t>
            </a:r>
            <a:r>
              <a:rPr lang="en-US" sz="2000" dirty="0" smtClean="0">
                <a:latin typeface="Calibri" pitchFamily="34" charset="0"/>
              </a:rPr>
              <a:t>complex mangrove root systems  as their dense roots will help to bind and build soils. Their above-ground roots slow down water flows and encourage sediment deposits that reduce coastal erosion </a:t>
            </a:r>
          </a:p>
          <a:p>
            <a:pPr algn="just">
              <a:buFont typeface="Arial" pitchFamily="34" charset="0"/>
              <a:buChar char="•"/>
            </a:pPr>
            <a:endParaRPr lang="en-US" sz="2000" dirty="0" smtClean="0">
              <a:latin typeface="Calibri" pitchFamily="34" charset="0"/>
            </a:endParaRPr>
          </a:p>
          <a:p>
            <a:pPr algn="just">
              <a:buFont typeface="Arial" pitchFamily="34" charset="0"/>
              <a:buChar char="•"/>
            </a:pPr>
            <a:r>
              <a:rPr lang="en-US" sz="2000" dirty="0" smtClean="0">
                <a:latin typeface="Calibri" pitchFamily="34" charset="0"/>
              </a:rPr>
              <a:t> And will also help to filter nitrates, phosphates and other pollutants from the water will improve the water quality.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498080" cy="731838"/>
          </a:xfrm>
        </p:spPr>
        <p:txBody>
          <a:bodyPr>
            <a:noAutofit/>
          </a:bodyPr>
          <a:lstStyle/>
          <a:p>
            <a:r>
              <a:rPr lang="en-US" sz="2400" dirty="0" smtClean="0">
                <a:effectLst/>
              </a:rPr>
              <a:t>Mangrove can be a solution for to Protect Embankments </a:t>
            </a:r>
            <a:endParaRPr lang="en-US" sz="2400" dirty="0">
              <a:effectLst/>
            </a:endParaRPr>
          </a:p>
        </p:txBody>
      </p:sp>
      <p:sp>
        <p:nvSpPr>
          <p:cNvPr id="3" name="Content Placeholder 2"/>
          <p:cNvSpPr>
            <a:spLocks noGrp="1"/>
          </p:cNvSpPr>
          <p:nvPr>
            <p:ph idx="1"/>
          </p:nvPr>
        </p:nvSpPr>
        <p:spPr>
          <a:xfrm>
            <a:off x="1295400" y="914400"/>
            <a:ext cx="5334000" cy="5943600"/>
          </a:xfrm>
        </p:spPr>
        <p:txBody>
          <a:bodyPr>
            <a:noAutofit/>
          </a:bodyPr>
          <a:lstStyle/>
          <a:p>
            <a:pPr lvl="0" algn="just"/>
            <a:r>
              <a:rPr lang="en-US" sz="1400" dirty="0" smtClean="0">
                <a:latin typeface="Calibri" pitchFamily="34" charset="0"/>
              </a:rPr>
              <a:t>Mangroves are trees and shrub species that grow at the interface between land and sea in tropical and subtropical regions of the world, where the plants exist in conditions of salinity, tidal water flow and muddy soil.</a:t>
            </a:r>
          </a:p>
          <a:p>
            <a:pPr lvl="0" algn="just"/>
            <a:endParaRPr lang="en-US" sz="700" dirty="0" smtClean="0">
              <a:latin typeface="Calibri" pitchFamily="34" charset="0"/>
            </a:endParaRPr>
          </a:p>
          <a:p>
            <a:pPr lvl="0" algn="just"/>
            <a:r>
              <a:rPr lang="en-US" sz="1400" b="1" dirty="0" smtClean="0">
                <a:latin typeface="Calibri" pitchFamily="34" charset="0"/>
              </a:rPr>
              <a:t>The structural complexities of mangrove vegetation create unique environments which provide ecological niches for a wide variety of organisms</a:t>
            </a:r>
            <a:r>
              <a:rPr lang="en-US" sz="1400" dirty="0" smtClean="0">
                <a:latin typeface="Calibri" pitchFamily="34" charset="0"/>
              </a:rPr>
              <a:t>. Mangroves serve as breeding, feeding and nursery grounds for most of the commercial fishes and crustaceans on which thousands of people depend for their livelihood.</a:t>
            </a:r>
          </a:p>
          <a:p>
            <a:pPr lvl="0" algn="just"/>
            <a:endParaRPr lang="en-US" sz="700" dirty="0" smtClean="0">
              <a:latin typeface="Calibri" pitchFamily="34" charset="0"/>
            </a:endParaRPr>
          </a:p>
          <a:p>
            <a:pPr lvl="0" algn="just"/>
            <a:r>
              <a:rPr lang="en-US" sz="1400" b="1" dirty="0" smtClean="0">
                <a:latin typeface="Calibri" pitchFamily="34" charset="0"/>
              </a:rPr>
              <a:t>Mangroves give protection to the coastline and minimize disasters </a:t>
            </a:r>
            <a:r>
              <a:rPr lang="en-US" sz="1400" dirty="0" smtClean="0">
                <a:latin typeface="Calibri" pitchFamily="34" charset="0"/>
              </a:rPr>
              <a:t>due to cyclones and tsunami. Recent studies have shown that mangroves store more carbon dioxide than most other forests.</a:t>
            </a:r>
          </a:p>
          <a:p>
            <a:pPr lvl="0" algn="just"/>
            <a:endParaRPr lang="en-US" sz="400" dirty="0" smtClean="0">
              <a:latin typeface="Calibri" pitchFamily="34" charset="0"/>
            </a:endParaRPr>
          </a:p>
          <a:p>
            <a:pPr lvl="0" algn="just"/>
            <a:r>
              <a:rPr lang="en-US" sz="1400" b="1" dirty="0" smtClean="0">
                <a:latin typeface="Calibri" pitchFamily="34" charset="0"/>
              </a:rPr>
              <a:t>Mangroves are an intermediate vegetation </a:t>
            </a:r>
            <a:r>
              <a:rPr lang="en-US" sz="1400" dirty="0" smtClean="0">
                <a:latin typeface="Calibri" pitchFamily="34" charset="0"/>
              </a:rPr>
              <a:t>between land and sea that grow in oxygen deficient waterlogged soils which have Hydrogen Sulfide (H2S). They perform important ecological functions like nutrient cycling, hydrological regime, coastal protection, fish-fauna production, etc.</a:t>
            </a:r>
          </a:p>
          <a:p>
            <a:pPr algn="just"/>
            <a:r>
              <a:rPr lang="en-US" sz="1400" b="1" dirty="0" smtClean="0">
                <a:latin typeface="Calibri" pitchFamily="34" charset="0"/>
              </a:rPr>
              <a:t>Mangroves act as shock absorbers</a:t>
            </a:r>
            <a:r>
              <a:rPr lang="en-US" sz="1400" dirty="0" smtClean="0">
                <a:latin typeface="Calibri" pitchFamily="34" charset="0"/>
              </a:rPr>
              <a:t>. They reduce high tides and waves and help prevent soil erosion. They also provide livelihood opportunities to coastal communities.</a:t>
            </a:r>
          </a:p>
          <a:p>
            <a:pPr lvl="0" algn="just"/>
            <a:endParaRPr lang="en-US" sz="1400" dirty="0" smtClean="0">
              <a:latin typeface="Calibri" pitchFamily="34" charset="0"/>
            </a:endParaRPr>
          </a:p>
          <a:p>
            <a:pPr lvl="0" algn="just"/>
            <a:endParaRPr lang="en-US" sz="200" dirty="0" smtClean="0">
              <a:latin typeface="Calibri" pitchFamily="34" charset="0"/>
            </a:endParaRPr>
          </a:p>
          <a:p>
            <a:pPr algn="just"/>
            <a:endParaRPr lang="en-US" sz="1600" dirty="0">
              <a:latin typeface="Calibri" pitchFamily="34" charset="0"/>
            </a:endParaRPr>
          </a:p>
        </p:txBody>
      </p:sp>
      <p:pic>
        <p:nvPicPr>
          <p:cNvPr id="6" name="Picture 5" descr="cfa49052-b7f8-4581-b534-7de77a25c61d.jpg"/>
          <p:cNvPicPr>
            <a:picLocks noChangeAspect="1"/>
          </p:cNvPicPr>
          <p:nvPr/>
        </p:nvPicPr>
        <p:blipFill>
          <a:blip r:embed="rId2" cstate="print"/>
          <a:stretch>
            <a:fillRect/>
          </a:stretch>
        </p:blipFill>
        <p:spPr>
          <a:xfrm>
            <a:off x="6705600" y="838200"/>
            <a:ext cx="2133600" cy="1771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0cc228d2-c97a-402a-aae4-24a596eb637d.jpg"/>
          <p:cNvPicPr>
            <a:picLocks noChangeAspect="1"/>
          </p:cNvPicPr>
          <p:nvPr/>
        </p:nvPicPr>
        <p:blipFill>
          <a:blip r:embed="rId3" cstate="print"/>
          <a:stretch>
            <a:fillRect/>
          </a:stretch>
        </p:blipFill>
        <p:spPr>
          <a:xfrm>
            <a:off x="6705600" y="4495800"/>
            <a:ext cx="21336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7bf66b10-9db6-4b49-8185-88eb229cb4a4.jpg"/>
          <p:cNvPicPr>
            <a:picLocks noChangeAspect="1"/>
          </p:cNvPicPr>
          <p:nvPr/>
        </p:nvPicPr>
        <p:blipFill>
          <a:blip r:embed="rId4" cstate="print"/>
          <a:srcRect r="2500"/>
          <a:stretch>
            <a:fillRect/>
          </a:stretch>
        </p:blipFill>
        <p:spPr>
          <a:xfrm>
            <a:off x="6705600" y="2743200"/>
            <a:ext cx="21336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990600"/>
            <a:ext cx="7315200" cy="3200400"/>
          </a:xfrm>
        </p:spPr>
        <p:txBody>
          <a:bodyPr>
            <a:noAutofit/>
          </a:bodyPr>
          <a:lstStyle/>
          <a:p>
            <a:pPr algn="ctr">
              <a:lnSpc>
                <a:spcPct val="150000"/>
              </a:lnSpc>
            </a:pPr>
            <a:r>
              <a:rPr lang="en-US" sz="1050" b="1" dirty="0" smtClean="0">
                <a:effectLst/>
                <a:latin typeface="Calibri" pitchFamily="34" charset="0"/>
              </a:rPr>
              <a:t/>
            </a:r>
            <a:br>
              <a:rPr lang="en-US" sz="1050" b="1" dirty="0" smtClean="0">
                <a:effectLst/>
                <a:latin typeface="Calibri" pitchFamily="34" charset="0"/>
              </a:rPr>
            </a:br>
            <a:endParaRPr lang="en-US" sz="1200" dirty="0" smtClean="0">
              <a:solidFill>
                <a:schemeClr val="tx1"/>
              </a:solidFill>
              <a:effectLst/>
              <a:latin typeface="Calibri" pitchFamily="34" charset="0"/>
              <a:ea typeface="+mn-ea"/>
              <a:cs typeface="+mn-cs"/>
            </a:endParaRPr>
          </a:p>
        </p:txBody>
      </p:sp>
      <p:pic>
        <p:nvPicPr>
          <p:cNvPr id="6" name="Picture 5" descr="8f261103-17c1-48b4-834a-b407c86bfd85.jpg"/>
          <p:cNvPicPr>
            <a:picLocks noChangeAspect="1"/>
          </p:cNvPicPr>
          <p:nvPr/>
        </p:nvPicPr>
        <p:blipFill>
          <a:blip r:embed="rId2" cstate="print"/>
          <a:stretch>
            <a:fillRect/>
          </a:stretch>
        </p:blipFill>
        <p:spPr>
          <a:xfrm>
            <a:off x="2133600" y="5562600"/>
            <a:ext cx="1666418" cy="1150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VSSU's Skill training center domain area.jpg"/>
          <p:cNvPicPr>
            <a:picLocks noChangeAspect="1"/>
          </p:cNvPicPr>
          <p:nvPr/>
        </p:nvPicPr>
        <p:blipFill>
          <a:blip r:embed="rId3" cstate="print"/>
          <a:stretch>
            <a:fillRect/>
          </a:stretch>
        </p:blipFill>
        <p:spPr>
          <a:xfrm>
            <a:off x="5638800" y="5562600"/>
            <a:ext cx="2590800" cy="1150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066800" y="0"/>
            <a:ext cx="7696200" cy="1061829"/>
          </a:xfrm>
          <a:prstGeom prst="rect">
            <a:avLst/>
          </a:prstGeom>
          <a:noFill/>
        </p:spPr>
        <p:txBody>
          <a:bodyPr wrap="square" rtlCol="0">
            <a:spAutoFit/>
          </a:bodyPr>
          <a:lstStyle/>
          <a:p>
            <a:pPr algn="ctr">
              <a:lnSpc>
                <a:spcPct val="150000"/>
              </a:lnSpc>
            </a:pPr>
            <a:r>
              <a:rPr lang="en-US" sz="1600" b="1" dirty="0" smtClean="0">
                <a:latin typeface="Calibri" pitchFamily="34" charset="0"/>
              </a:rPr>
              <a:t>GOAL of this project : </a:t>
            </a:r>
          </a:p>
          <a:p>
            <a:pPr algn="ctr">
              <a:lnSpc>
                <a:spcPct val="150000"/>
              </a:lnSpc>
            </a:pPr>
            <a:r>
              <a:rPr lang="en-US" sz="1400" b="1" dirty="0" smtClean="0">
                <a:latin typeface="Calibri" pitchFamily="34" charset="0"/>
              </a:rPr>
              <a:t>To ensure the long-term survival of the biodiversity and ecological sustainability of Sunderban </a:t>
            </a:r>
            <a:r>
              <a:rPr lang="en-US" sz="1400" dirty="0" smtClean="0">
                <a:latin typeface="Calibri" pitchFamily="34" charset="0"/>
              </a:rPr>
              <a:t>. </a:t>
            </a:r>
            <a:endParaRPr lang="en-US" sz="1600" dirty="0" smtClean="0">
              <a:latin typeface="Calibri" pitchFamily="34" charset="0"/>
            </a:endParaRPr>
          </a:p>
          <a:p>
            <a:endParaRPr lang="en-US" dirty="0"/>
          </a:p>
        </p:txBody>
      </p:sp>
      <p:pic>
        <p:nvPicPr>
          <p:cNvPr id="12" name="Picture 11" descr="economic_img.jpg"/>
          <p:cNvPicPr>
            <a:picLocks noChangeAspect="1"/>
          </p:cNvPicPr>
          <p:nvPr/>
        </p:nvPicPr>
        <p:blipFill>
          <a:blip r:embed="rId4" cstate="print"/>
          <a:srcRect b="48545"/>
          <a:stretch>
            <a:fillRect/>
          </a:stretch>
        </p:blipFill>
        <p:spPr>
          <a:xfrm>
            <a:off x="3886200" y="5562600"/>
            <a:ext cx="1612702" cy="1150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219200" y="762000"/>
            <a:ext cx="7467600" cy="5078313"/>
          </a:xfrm>
          <a:prstGeom prst="rect">
            <a:avLst/>
          </a:prstGeom>
        </p:spPr>
        <p:txBody>
          <a:bodyPr wrap="square">
            <a:spAutoFit/>
          </a:bodyPr>
          <a:lstStyle/>
          <a:p>
            <a:pPr algn="ctr"/>
            <a:r>
              <a:rPr lang="en-US" b="1" dirty="0" smtClean="0">
                <a:latin typeface="Calibri" pitchFamily="34" charset="0"/>
              </a:rPr>
              <a:t>To Conserve </a:t>
            </a:r>
            <a:r>
              <a:rPr lang="en-US" dirty="0" smtClean="0">
                <a:latin typeface="Calibri" pitchFamily="34" charset="0"/>
              </a:rPr>
              <a:t/>
            </a:r>
            <a:br>
              <a:rPr lang="en-US" dirty="0" smtClean="0">
                <a:latin typeface="Calibri" pitchFamily="34" charset="0"/>
              </a:rPr>
            </a:br>
            <a:r>
              <a:rPr lang="en-US" dirty="0" smtClean="0">
                <a:latin typeface="Calibri" pitchFamily="34" charset="0"/>
              </a:rPr>
              <a:t>The mangrove &amp; maintain Ecological Sustainability </a:t>
            </a:r>
          </a:p>
          <a:p>
            <a:pPr algn="ctr"/>
            <a:endParaRPr lang="en-US" dirty="0" smtClean="0">
              <a:latin typeface="Calibri" pitchFamily="34" charset="0"/>
            </a:endParaRPr>
          </a:p>
          <a:p>
            <a:pPr algn="ctr"/>
            <a:endParaRPr lang="en-US" dirty="0" smtClean="0">
              <a:latin typeface="Calibri" pitchFamily="34" charset="0"/>
            </a:endParaRPr>
          </a:p>
          <a:p>
            <a:pPr algn="ctr"/>
            <a:endParaRPr lang="en-US" dirty="0" smtClean="0">
              <a:latin typeface="Calibri" pitchFamily="34" charset="0"/>
            </a:endParaRPr>
          </a:p>
          <a:p>
            <a:pPr algn="ctr"/>
            <a:endParaRPr lang="en-US" dirty="0" smtClean="0">
              <a:latin typeface="Calibri" pitchFamily="34" charset="0"/>
            </a:endParaRPr>
          </a:p>
          <a:p>
            <a:pPr algn="ctr"/>
            <a:r>
              <a:rPr lang="en-US" dirty="0" smtClean="0">
                <a:latin typeface="Calibri" pitchFamily="34" charset="0"/>
              </a:rPr>
              <a:t/>
            </a:r>
            <a:br>
              <a:rPr lang="en-US" dirty="0" smtClean="0">
                <a:latin typeface="Calibri" pitchFamily="34" charset="0"/>
              </a:rPr>
            </a:br>
            <a:endParaRPr lang="en-US" dirty="0" smtClean="0">
              <a:latin typeface="Calibri" pitchFamily="34" charset="0"/>
            </a:endParaRPr>
          </a:p>
          <a:p>
            <a:pPr algn="ctr"/>
            <a:r>
              <a:rPr lang="en-US" b="1" dirty="0" smtClean="0">
                <a:latin typeface="Calibri" pitchFamily="34" charset="0"/>
              </a:rPr>
              <a:t>To Protect </a:t>
            </a:r>
            <a:r>
              <a:rPr lang="en-US" dirty="0" smtClean="0">
                <a:latin typeface="Calibri" pitchFamily="34" charset="0"/>
              </a:rPr>
              <a:t/>
            </a:r>
            <a:br>
              <a:rPr lang="en-US" dirty="0" smtClean="0">
                <a:latin typeface="Calibri" pitchFamily="34" charset="0"/>
              </a:rPr>
            </a:br>
            <a:r>
              <a:rPr lang="en-US" dirty="0" smtClean="0">
                <a:latin typeface="Calibri" pitchFamily="34" charset="0"/>
              </a:rPr>
              <a:t>The earthen Embankments with a vegetative Approach</a:t>
            </a:r>
          </a:p>
          <a:p>
            <a:pPr algn="ctr"/>
            <a:endParaRPr lang="en-US" dirty="0" smtClean="0">
              <a:latin typeface="Calibri" pitchFamily="34" charset="0"/>
            </a:endParaRPr>
          </a:p>
          <a:p>
            <a:pPr algn="ctr"/>
            <a:endParaRPr lang="en-US" dirty="0" smtClean="0">
              <a:latin typeface="Calibri" pitchFamily="34" charset="0"/>
            </a:endParaRPr>
          </a:p>
          <a:p>
            <a:pPr algn="ctr"/>
            <a:endParaRPr lang="en-US" dirty="0" smtClean="0">
              <a:latin typeface="Calibri" pitchFamily="34" charset="0"/>
            </a:endParaRPr>
          </a:p>
          <a:p>
            <a:pPr algn="ctr"/>
            <a:endParaRPr lang="en-US" dirty="0" smtClean="0">
              <a:latin typeface="Calibri" pitchFamily="34" charset="0"/>
            </a:endParaRPr>
          </a:p>
          <a:p>
            <a:pPr algn="ctr"/>
            <a:r>
              <a:rPr lang="en-US" dirty="0" smtClean="0">
                <a:latin typeface="Calibri" pitchFamily="34" charset="0"/>
              </a:rPr>
              <a:t/>
            </a:r>
            <a:br>
              <a:rPr lang="en-US" dirty="0" smtClean="0">
                <a:latin typeface="Calibri" pitchFamily="34" charset="0"/>
              </a:rPr>
            </a:br>
            <a:r>
              <a:rPr lang="en-US" b="1" dirty="0" smtClean="0">
                <a:latin typeface="Calibri" pitchFamily="34" charset="0"/>
              </a:rPr>
              <a:t>To Provide </a:t>
            </a:r>
            <a:r>
              <a:rPr lang="en-US" dirty="0" smtClean="0">
                <a:latin typeface="Calibri" pitchFamily="34" charset="0"/>
              </a:rPr>
              <a:t/>
            </a:r>
            <a:br>
              <a:rPr lang="en-US" dirty="0" smtClean="0">
                <a:latin typeface="Calibri" pitchFamily="34" charset="0"/>
              </a:rPr>
            </a:br>
            <a:r>
              <a:rPr lang="en-US" dirty="0" smtClean="0">
                <a:latin typeface="Calibri" pitchFamily="34" charset="0"/>
              </a:rPr>
              <a:t>Alternative livelihood for the Inhabitants of Coastal Area</a:t>
            </a:r>
            <a:br>
              <a:rPr lang="en-US" dirty="0" smtClean="0">
                <a:latin typeface="Calibri" pitchFamily="34" charset="0"/>
              </a:rPr>
            </a:br>
            <a:endParaRPr lang="en-US" dirty="0"/>
          </a:p>
        </p:txBody>
      </p:sp>
      <p:pic>
        <p:nvPicPr>
          <p:cNvPr id="8" name="Picture 7" descr="Sunderban.jpg"/>
          <p:cNvPicPr>
            <a:picLocks noChangeAspect="1"/>
          </p:cNvPicPr>
          <p:nvPr/>
        </p:nvPicPr>
        <p:blipFill>
          <a:blip r:embed="rId5" cstate="print"/>
          <a:stretch>
            <a:fillRect/>
          </a:stretch>
        </p:blipFill>
        <p:spPr>
          <a:xfrm>
            <a:off x="2819400" y="1447800"/>
            <a:ext cx="2362200" cy="1395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4251cc95-ef44-4520-a64d-05deb48c84af.jpg"/>
          <p:cNvPicPr>
            <a:picLocks noChangeAspect="1"/>
          </p:cNvPicPr>
          <p:nvPr/>
        </p:nvPicPr>
        <p:blipFill>
          <a:blip r:embed="rId6" cstate="print"/>
          <a:stretch>
            <a:fillRect/>
          </a:stretch>
        </p:blipFill>
        <p:spPr>
          <a:xfrm rot="10800000" flipV="1">
            <a:off x="5334000" y="1447800"/>
            <a:ext cx="2133600" cy="1397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16_20120531.jpg"/>
          <p:cNvPicPr>
            <a:picLocks noChangeAspect="1"/>
          </p:cNvPicPr>
          <p:nvPr/>
        </p:nvPicPr>
        <p:blipFill>
          <a:blip r:embed="rId7" cstate="print"/>
          <a:stretch>
            <a:fillRect/>
          </a:stretch>
        </p:blipFill>
        <p:spPr>
          <a:xfrm>
            <a:off x="2209800" y="3581400"/>
            <a:ext cx="2667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embankments.png"/>
          <p:cNvPicPr>
            <a:picLocks noChangeAspect="1"/>
          </p:cNvPicPr>
          <p:nvPr/>
        </p:nvPicPr>
        <p:blipFill>
          <a:blip r:embed="rId8" cstate="print"/>
          <a:stretch>
            <a:fillRect/>
          </a:stretch>
        </p:blipFill>
        <p:spPr>
          <a:xfrm>
            <a:off x="5029200" y="3581400"/>
            <a:ext cx="2999899"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t>Nature Based Solutions</a:t>
            </a:r>
            <a:r>
              <a:rPr lang="en-US" dirty="0" smtClean="0"/>
              <a:t/>
            </a:r>
            <a:br>
              <a:rPr lang="en-US" dirty="0" smtClean="0"/>
            </a:br>
            <a:endParaRPr lang="en-US" dirty="0"/>
          </a:p>
        </p:txBody>
      </p:sp>
      <p:sp>
        <p:nvSpPr>
          <p:cNvPr id="3" name="Content Placeholder 2"/>
          <p:cNvSpPr>
            <a:spLocks noGrp="1"/>
          </p:cNvSpPr>
          <p:nvPr>
            <p:ph idx="1"/>
          </p:nvPr>
        </p:nvSpPr>
        <p:spPr>
          <a:xfrm>
            <a:off x="1143000" y="838200"/>
            <a:ext cx="7498080" cy="4800600"/>
          </a:xfrm>
        </p:spPr>
        <p:txBody>
          <a:bodyPr>
            <a:noAutofit/>
          </a:bodyPr>
          <a:lstStyle/>
          <a:p>
            <a:pPr algn="just">
              <a:lnSpc>
                <a:spcPct val="150000"/>
              </a:lnSpc>
            </a:pPr>
            <a:r>
              <a:rPr lang="en-US" sz="1400" dirty="0" smtClean="0">
                <a:latin typeface="Calibri" pitchFamily="34" charset="0"/>
              </a:rPr>
              <a:t>Nature plays a major role in regulating the climate by storing carbon dioxide. By conserving forests and wetlands, adding regenerative practices to agriculture and planting trees, we're unleashing nature's full potential to stabilize the climate.</a:t>
            </a:r>
          </a:p>
          <a:p>
            <a:pPr algn="just">
              <a:lnSpc>
                <a:spcPct val="150000"/>
              </a:lnSpc>
            </a:pPr>
            <a:r>
              <a:rPr lang="en-US" sz="1400" dirty="0" smtClean="0"/>
              <a:t>The role of </a:t>
            </a:r>
            <a:r>
              <a:rPr lang="en-US" sz="1400" b="1" dirty="0" smtClean="0"/>
              <a:t>mangroves</a:t>
            </a:r>
            <a:r>
              <a:rPr lang="en-US" sz="1400" dirty="0" smtClean="0"/>
              <a:t> in coastal risk reduction is enormous, Wind and swell waves are rapidly reduced as they pass through </a:t>
            </a:r>
            <a:r>
              <a:rPr lang="en-US" sz="1400" b="1" dirty="0" smtClean="0"/>
              <a:t>mangroves</a:t>
            </a:r>
            <a:r>
              <a:rPr lang="en-US" sz="1400" dirty="0" smtClean="0"/>
              <a:t>, lessening wave damage during storms, The dense roots of </a:t>
            </a:r>
            <a:r>
              <a:rPr lang="en-US" sz="1400" b="1" dirty="0" smtClean="0"/>
              <a:t>mangroves</a:t>
            </a:r>
            <a:r>
              <a:rPr lang="en-US" sz="1400" dirty="0" smtClean="0"/>
              <a:t> help to bind and build </a:t>
            </a:r>
            <a:r>
              <a:rPr lang="en-US" sz="1400" b="1" dirty="0" smtClean="0"/>
              <a:t>soils</a:t>
            </a:r>
            <a:r>
              <a:rPr lang="en-US" sz="1400" dirty="0" smtClean="0"/>
              <a:t>. The above-ground roots slow down water flows, encourage deposition of sediments and </a:t>
            </a:r>
            <a:r>
              <a:rPr lang="en-US" sz="1400" b="1" dirty="0" smtClean="0"/>
              <a:t>reduce erosion</a:t>
            </a:r>
            <a:r>
              <a:rPr lang="en-US" sz="1400" dirty="0" smtClean="0"/>
              <a:t>.</a:t>
            </a:r>
            <a:endParaRPr lang="en-US" sz="600" dirty="0" smtClean="0">
              <a:latin typeface="Calibri" pitchFamily="34" charset="0"/>
            </a:endParaRPr>
          </a:p>
          <a:p>
            <a:pPr algn="just">
              <a:lnSpc>
                <a:spcPct val="150000"/>
              </a:lnSpc>
            </a:pPr>
            <a:r>
              <a:rPr lang="en-US" sz="1400" dirty="0" smtClean="0">
                <a:latin typeface="Calibri" pitchFamily="34" charset="0"/>
              </a:rPr>
              <a:t>Identifying, protecting and restoring areas that decrease flood risk can reduce the consequences of flooding — loss of life, structures and crops — and decrease repetitive economic losses.</a:t>
            </a:r>
          </a:p>
        </p:txBody>
      </p:sp>
      <p:pic>
        <p:nvPicPr>
          <p:cNvPr id="4" name="Picture 3" descr="20201109_065312 (2).jpg"/>
          <p:cNvPicPr>
            <a:picLocks noChangeAspect="1"/>
          </p:cNvPicPr>
          <p:nvPr/>
        </p:nvPicPr>
        <p:blipFill>
          <a:blip r:embed="rId2" cstate="print"/>
          <a:stretch>
            <a:fillRect/>
          </a:stretch>
        </p:blipFill>
        <p:spPr>
          <a:xfrm>
            <a:off x="1828800" y="4419600"/>
            <a:ext cx="2971800" cy="2057400"/>
          </a:xfrm>
          <a:prstGeom prst="rect">
            <a:avLst/>
          </a:prstGeom>
        </p:spPr>
      </p:pic>
      <p:pic>
        <p:nvPicPr>
          <p:cNvPr id="5" name="Picture 4" descr="images.jpg"/>
          <p:cNvPicPr>
            <a:picLocks noChangeAspect="1"/>
          </p:cNvPicPr>
          <p:nvPr/>
        </p:nvPicPr>
        <p:blipFill>
          <a:blip r:embed="rId3" cstate="print"/>
          <a:stretch>
            <a:fillRect/>
          </a:stretch>
        </p:blipFill>
        <p:spPr>
          <a:xfrm>
            <a:off x="4953000" y="4419600"/>
            <a:ext cx="2971800" cy="208469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498080" cy="487362"/>
          </a:xfrm>
        </p:spPr>
        <p:txBody>
          <a:bodyPr>
            <a:normAutofit/>
          </a:bodyPr>
          <a:lstStyle/>
          <a:p>
            <a:pPr algn="ctr"/>
            <a:r>
              <a:rPr lang="en-US" sz="2000" b="1" dirty="0" smtClean="0">
                <a:effectLst/>
                <a:latin typeface="Calibri" pitchFamily="34" charset="0"/>
              </a:rPr>
              <a:t>Strategies for Protection of Coastal Areas &amp; Earthen Embankments</a:t>
            </a:r>
          </a:p>
        </p:txBody>
      </p:sp>
      <p:sp>
        <p:nvSpPr>
          <p:cNvPr id="3" name="Content Placeholder 2"/>
          <p:cNvSpPr>
            <a:spLocks noGrp="1"/>
          </p:cNvSpPr>
          <p:nvPr>
            <p:ph idx="1"/>
          </p:nvPr>
        </p:nvSpPr>
        <p:spPr>
          <a:xfrm>
            <a:off x="1295400" y="838200"/>
            <a:ext cx="7403592" cy="4800600"/>
          </a:xfrm>
        </p:spPr>
        <p:txBody>
          <a:bodyPr>
            <a:normAutofit/>
          </a:bodyPr>
          <a:lstStyle/>
          <a:p>
            <a:pPr algn="just"/>
            <a:r>
              <a:rPr lang="en-US" sz="1400" b="1" dirty="0" smtClean="0">
                <a:latin typeface="Calibri" pitchFamily="34" charset="0"/>
              </a:rPr>
              <a:t>Strengthening protection technology to prevent further deforestation and degradation of mangroves</a:t>
            </a:r>
            <a:r>
              <a:rPr lang="en-US" sz="1400" dirty="0" smtClean="0">
                <a:latin typeface="Calibri" pitchFamily="34" charset="0"/>
              </a:rPr>
              <a:t> within the Reserved Forest boundaries.</a:t>
            </a:r>
          </a:p>
          <a:p>
            <a:pPr algn="just"/>
            <a:r>
              <a:rPr lang="en-US" sz="1400" b="1" dirty="0" smtClean="0">
                <a:latin typeface="Calibri" pitchFamily="34" charset="0"/>
              </a:rPr>
              <a:t>Planting new trees in the villages, along the embankments and the degraded mangrove sites</a:t>
            </a:r>
            <a:r>
              <a:rPr lang="en-US" sz="1400" dirty="0" smtClean="0">
                <a:latin typeface="Calibri" pitchFamily="34" charset="0"/>
              </a:rPr>
              <a:t>, to sequester carbon and provide protection to the embankments against storm surges and tidal erosion</a:t>
            </a:r>
          </a:p>
          <a:p>
            <a:pPr algn="just"/>
            <a:r>
              <a:rPr lang="en-US" sz="1400" dirty="0" smtClean="0">
                <a:latin typeface="Calibri" pitchFamily="34" charset="0"/>
              </a:rPr>
              <a:t> </a:t>
            </a:r>
            <a:r>
              <a:rPr lang="en-US" sz="1400" b="1" dirty="0" smtClean="0">
                <a:latin typeface="Calibri" pitchFamily="34" charset="0"/>
              </a:rPr>
              <a:t>Stop conversion of mangrove areas into brackish water aquaculture </a:t>
            </a:r>
            <a:r>
              <a:rPr lang="en-US" sz="1400" dirty="0" smtClean="0">
                <a:latin typeface="Calibri" pitchFamily="34" charset="0"/>
              </a:rPr>
              <a:t>( preferably shrimp culture)</a:t>
            </a:r>
          </a:p>
          <a:p>
            <a:r>
              <a:rPr lang="en-US" sz="1400" dirty="0" smtClean="0">
                <a:latin typeface="Calibri" pitchFamily="34" charset="0"/>
              </a:rPr>
              <a:t>Identify , Strengthen and maintain fragile embankments out of  3500 km long embankments around  54 non-forest islands.</a:t>
            </a:r>
          </a:p>
          <a:p>
            <a:pPr>
              <a:buNone/>
            </a:pPr>
            <a:endParaRPr lang="en-US" sz="100" dirty="0" smtClean="0">
              <a:latin typeface="Calibri" pitchFamily="34" charset="0"/>
            </a:endParaRPr>
          </a:p>
          <a:p>
            <a:pPr algn="just"/>
            <a:r>
              <a:rPr lang="en-US" sz="1600" b="1" dirty="0" smtClean="0">
                <a:latin typeface="Calibri" pitchFamily="34" charset="0"/>
              </a:rPr>
              <a:t>Promoting Alternative livelihood options for inhabitants </a:t>
            </a:r>
            <a:r>
              <a:rPr lang="en-US" sz="1800" dirty="0" smtClean="0">
                <a:latin typeface="Calibri" pitchFamily="34" charset="0"/>
              </a:rPr>
              <a:t>, </a:t>
            </a:r>
            <a:r>
              <a:rPr lang="en-US" sz="1400" dirty="0" smtClean="0">
                <a:latin typeface="Calibri" pitchFamily="34" charset="0"/>
              </a:rPr>
              <a:t>to make them less dependent on forest , reduce their life risks following programmes like Apiary, Mushroom cultivation, Piggery, Goatary, Duckery, Poultry,  Vocational training, formation of SHGs etc.  can be introduced. </a:t>
            </a:r>
            <a:endParaRPr lang="en-US" sz="1800" dirty="0" smtClean="0">
              <a:latin typeface="Calibri" pitchFamily="34" charset="0"/>
            </a:endParaRPr>
          </a:p>
          <a:p>
            <a:pPr algn="just"/>
            <a:r>
              <a:rPr lang="en-US" sz="1400" dirty="0" smtClean="0">
                <a:latin typeface="Calibri" pitchFamily="34" charset="0"/>
              </a:rPr>
              <a:t>And a </a:t>
            </a:r>
            <a:r>
              <a:rPr lang="en-US" sz="1400" b="1" dirty="0" smtClean="0">
                <a:latin typeface="Calibri" pitchFamily="34" charset="0"/>
              </a:rPr>
              <a:t>Large scale of Income generation can be created through involving the community</a:t>
            </a:r>
            <a:r>
              <a:rPr lang="en-US" sz="1400" dirty="0" smtClean="0">
                <a:latin typeface="Calibri" pitchFamily="34" charset="0"/>
              </a:rPr>
              <a:t> in Seed collection, Nursery </a:t>
            </a:r>
            <a:r>
              <a:rPr lang="en-US" sz="1400" dirty="0" err="1" smtClean="0">
                <a:latin typeface="Calibri" pitchFamily="34" charset="0"/>
              </a:rPr>
              <a:t>prog</a:t>
            </a:r>
            <a:r>
              <a:rPr lang="en-US" sz="1400" dirty="0" smtClean="0">
                <a:latin typeface="Calibri" pitchFamily="34" charset="0"/>
              </a:rPr>
              <a:t> , Plantation of saplings and monitoring &amp; restoration of the forest along side of Embankments through constructive Planning &amp; management. </a:t>
            </a:r>
          </a:p>
          <a:p>
            <a:endParaRPr lang="en-US" sz="1400" dirty="0" smtClean="0">
              <a:latin typeface="Calibri" pitchFamily="34" charset="0"/>
            </a:endParaRPr>
          </a:p>
        </p:txBody>
      </p:sp>
      <p:pic>
        <p:nvPicPr>
          <p:cNvPr id="9" name="Picture 8" descr="F:\old pics\Cammi departure 032.jpg"/>
          <p:cNvPicPr>
            <a:picLocks noChangeAspect="1" noChangeArrowheads="1"/>
          </p:cNvPicPr>
          <p:nvPr/>
        </p:nvPicPr>
        <p:blipFill>
          <a:blip r:embed="rId2" cstate="print"/>
          <a:srcRect/>
          <a:stretch>
            <a:fillRect/>
          </a:stretch>
        </p:blipFill>
        <p:spPr bwMode="auto">
          <a:xfrm>
            <a:off x="4267200" y="5334000"/>
            <a:ext cx="1447799"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H:\Library CLRC Report\IMG_0090.JPG"/>
          <p:cNvPicPr/>
          <p:nvPr/>
        </p:nvPicPr>
        <p:blipFill>
          <a:blip r:embed="rId3" cstate="print"/>
          <a:srcRect l="26316" t="15920" r="10526"/>
          <a:stretch>
            <a:fillRect/>
          </a:stretch>
        </p:blipFill>
        <p:spPr bwMode="auto">
          <a:xfrm>
            <a:off x="7391400" y="5334000"/>
            <a:ext cx="15240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5" descr="C:\Documents and Settings\MIS\Desktop\new IBC\IMG_3296.JPG"/>
          <p:cNvPicPr>
            <a:picLocks noChangeAspect="1" noChangeArrowheads="1"/>
          </p:cNvPicPr>
          <p:nvPr/>
        </p:nvPicPr>
        <p:blipFill>
          <a:blip r:embed="rId4" cstate="print"/>
          <a:srcRect/>
          <a:stretch>
            <a:fillRect/>
          </a:stretch>
        </p:blipFill>
        <p:spPr bwMode="auto">
          <a:xfrm>
            <a:off x="5791200" y="5334000"/>
            <a:ext cx="1475014"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F:\Pictures to add\Our SHG member.JPG"/>
          <p:cNvPicPr>
            <a:picLocks noChangeAspect="1" noChangeArrowheads="1"/>
          </p:cNvPicPr>
          <p:nvPr/>
        </p:nvPicPr>
        <p:blipFill>
          <a:blip r:embed="rId5" cstate="print"/>
          <a:srcRect/>
          <a:stretch>
            <a:fillRect/>
          </a:stretch>
        </p:blipFill>
        <p:spPr bwMode="auto">
          <a:xfrm>
            <a:off x="2667000" y="5334000"/>
            <a:ext cx="1524000" cy="1142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retr.jpg"/>
          <p:cNvPicPr>
            <a:picLocks noChangeAspect="1"/>
          </p:cNvPicPr>
          <p:nvPr/>
        </p:nvPicPr>
        <p:blipFill>
          <a:blip r:embed="rId6" cstate="print"/>
          <a:stretch>
            <a:fillRect/>
          </a:stretch>
        </p:blipFill>
        <p:spPr>
          <a:xfrm>
            <a:off x="990600" y="5334000"/>
            <a:ext cx="16002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498080" cy="639762"/>
          </a:xfrm>
        </p:spPr>
        <p:txBody>
          <a:bodyPr>
            <a:normAutofit/>
          </a:bodyPr>
          <a:lstStyle/>
          <a:p>
            <a:r>
              <a:rPr lang="en-US" sz="2000" b="1" dirty="0" smtClean="0">
                <a:effectLst/>
                <a:latin typeface="Calibri" pitchFamily="34" charset="0"/>
              </a:rPr>
              <a:t>Strategies to become less dependent on forest </a:t>
            </a:r>
            <a:endParaRPr lang="en-US" sz="2000" b="1" dirty="0">
              <a:effectLst/>
              <a:latin typeface="Calibri" pitchFamily="34" charset="0"/>
            </a:endParaRPr>
          </a:p>
        </p:txBody>
      </p:sp>
      <p:sp>
        <p:nvSpPr>
          <p:cNvPr id="3" name="Content Placeholder 2"/>
          <p:cNvSpPr>
            <a:spLocks noGrp="1"/>
          </p:cNvSpPr>
          <p:nvPr>
            <p:ph idx="1"/>
          </p:nvPr>
        </p:nvSpPr>
        <p:spPr>
          <a:xfrm>
            <a:off x="914400" y="685800"/>
            <a:ext cx="5181600" cy="5867400"/>
          </a:xfrm>
        </p:spPr>
        <p:txBody>
          <a:bodyPr>
            <a:normAutofit fontScale="92500" lnSpcReduction="20000"/>
          </a:bodyPr>
          <a:lstStyle/>
          <a:p>
            <a:pPr algn="just">
              <a:lnSpc>
                <a:spcPct val="150000"/>
              </a:lnSpc>
              <a:buNone/>
            </a:pPr>
            <a:r>
              <a:rPr lang="en-US" sz="1700" b="1" dirty="0" smtClean="0"/>
              <a:t>      </a:t>
            </a:r>
            <a:r>
              <a:rPr lang="en-US" sz="1300" b="1" dirty="0" smtClean="0">
                <a:latin typeface="Calibri" pitchFamily="34" charset="0"/>
              </a:rPr>
              <a:t>Since large section of the people, especially in the buffer zone of mangrove forest, depends on the natural resources of Sunderban estuary for  their livelihood, developing alternate livelihood in the changed climate scenario is of paramount consequence.</a:t>
            </a:r>
            <a:endParaRPr lang="en-US" sz="1900" b="1" dirty="0" smtClean="0">
              <a:latin typeface="Calibri" pitchFamily="34" charset="0"/>
            </a:endParaRPr>
          </a:p>
          <a:p>
            <a:pPr algn="just">
              <a:lnSpc>
                <a:spcPct val="150000"/>
              </a:lnSpc>
            </a:pPr>
            <a:r>
              <a:rPr lang="en-US" sz="1700" b="1" dirty="0" smtClean="0">
                <a:latin typeface="Calibri" pitchFamily="34" charset="0"/>
              </a:rPr>
              <a:t>Rain water harvesting </a:t>
            </a:r>
            <a:r>
              <a:rPr lang="en-US" sz="1400" dirty="0" smtClean="0">
                <a:latin typeface="Calibri" pitchFamily="34" charset="0"/>
              </a:rPr>
              <a:t>in the villages through construction of irrigation channels and pond. The stored rain water can be used for drinking water as well as irrigation water for raising second crop in dry months</a:t>
            </a:r>
          </a:p>
          <a:p>
            <a:pPr algn="just">
              <a:lnSpc>
                <a:spcPct val="150000"/>
              </a:lnSpc>
            </a:pPr>
            <a:endParaRPr lang="en-US" sz="100" dirty="0" smtClean="0">
              <a:latin typeface="Calibri" pitchFamily="34" charset="0"/>
            </a:endParaRPr>
          </a:p>
          <a:p>
            <a:pPr algn="just">
              <a:lnSpc>
                <a:spcPct val="150000"/>
              </a:lnSpc>
            </a:pPr>
            <a:r>
              <a:rPr lang="en-US" sz="1500" b="1" dirty="0" smtClean="0">
                <a:latin typeface="Calibri" pitchFamily="34" charset="0"/>
              </a:rPr>
              <a:t>Encourage cultivation of salt-tolerant, indigenous varieties </a:t>
            </a:r>
            <a:r>
              <a:rPr lang="en-US" sz="1400" dirty="0" smtClean="0">
                <a:latin typeface="Calibri" pitchFamily="34" charset="0"/>
              </a:rPr>
              <a:t>of paddy and vegetables which will act as insurance against the vagaries of rainfall and flood.</a:t>
            </a:r>
          </a:p>
          <a:p>
            <a:pPr algn="just">
              <a:lnSpc>
                <a:spcPct val="150000"/>
              </a:lnSpc>
            </a:pPr>
            <a:r>
              <a:rPr lang="en-US" sz="1500" b="1" dirty="0" smtClean="0">
                <a:latin typeface="Calibri" pitchFamily="34" charset="0"/>
              </a:rPr>
              <a:t>Alternative livelihood promotion</a:t>
            </a:r>
            <a:r>
              <a:rPr lang="en-US" sz="1400" b="1" dirty="0" smtClean="0">
                <a:latin typeface="Calibri" pitchFamily="34" charset="0"/>
              </a:rPr>
              <a:t>  to make the villagers less dependent on the mangrove forests</a:t>
            </a:r>
            <a:r>
              <a:rPr lang="en-US" sz="1400" dirty="0" smtClean="0">
                <a:latin typeface="Calibri" pitchFamily="34" charset="0"/>
              </a:rPr>
              <a:t>, like fishing, tiger prawn seed collection etc, the village women folk are being trained up in </a:t>
            </a:r>
            <a:r>
              <a:rPr lang="en-US" sz="1400" b="1" dirty="0" smtClean="0">
                <a:latin typeface="Calibri" pitchFamily="34" charset="0"/>
              </a:rPr>
              <a:t>village-based activities like sewing/ stitching, poultry/ </a:t>
            </a:r>
            <a:r>
              <a:rPr lang="en-US" sz="1400" b="1" dirty="0" err="1" smtClean="0">
                <a:latin typeface="Calibri" pitchFamily="34" charset="0"/>
              </a:rPr>
              <a:t>duckery</a:t>
            </a:r>
            <a:r>
              <a:rPr lang="en-US" sz="1400" b="1" dirty="0" smtClean="0">
                <a:latin typeface="Calibri" pitchFamily="34" charset="0"/>
              </a:rPr>
              <a:t>/ piggery and raising of seedlings for afforestation purpose.</a:t>
            </a:r>
          </a:p>
          <a:p>
            <a:pPr algn="just">
              <a:lnSpc>
                <a:spcPct val="150000"/>
              </a:lnSpc>
            </a:pPr>
            <a:r>
              <a:rPr lang="en-US" sz="1500" b="1" dirty="0" smtClean="0">
                <a:latin typeface="Calibri" pitchFamily="34" charset="0"/>
              </a:rPr>
              <a:t>Stress on cultivation of cash crops </a:t>
            </a:r>
            <a:r>
              <a:rPr lang="en-US" sz="1400" dirty="0" smtClean="0">
                <a:latin typeface="Calibri" pitchFamily="34" charset="0"/>
              </a:rPr>
              <a:t>including chilly, sunflower etc which are less perishable and can be stored and marketed as per convenience.</a:t>
            </a:r>
            <a:endParaRPr lang="en-US" sz="1400" dirty="0">
              <a:latin typeface="Calibri" pitchFamily="34" charset="0"/>
            </a:endParaRPr>
          </a:p>
        </p:txBody>
      </p:sp>
      <p:pic>
        <p:nvPicPr>
          <p:cNvPr id="4" name="Picture 3" descr="DSC05154.JPG"/>
          <p:cNvPicPr>
            <a:picLocks noChangeAspect="1"/>
          </p:cNvPicPr>
          <p:nvPr/>
        </p:nvPicPr>
        <p:blipFill>
          <a:blip r:embed="rId2" cstate="print"/>
          <a:stretch>
            <a:fillRect/>
          </a:stretch>
        </p:blipFill>
        <p:spPr>
          <a:xfrm>
            <a:off x="6629400" y="2286000"/>
            <a:ext cx="19812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VSSU's organic farming filed of 150 acres .JPG"/>
          <p:cNvPicPr>
            <a:picLocks noChangeAspect="1"/>
          </p:cNvPicPr>
          <p:nvPr/>
        </p:nvPicPr>
        <p:blipFill>
          <a:blip r:embed="rId3" cstate="print"/>
          <a:stretch>
            <a:fillRect/>
          </a:stretch>
        </p:blipFill>
        <p:spPr>
          <a:xfrm>
            <a:off x="6629400" y="762000"/>
            <a:ext cx="1981200" cy="1314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craft-4-from-shashank.jpg"/>
          <p:cNvPicPr>
            <a:picLocks noChangeAspect="1"/>
          </p:cNvPicPr>
          <p:nvPr/>
        </p:nvPicPr>
        <p:blipFill>
          <a:blip r:embed="rId4" cstate="print"/>
          <a:stretch>
            <a:fillRect/>
          </a:stretch>
        </p:blipFill>
        <p:spPr>
          <a:xfrm>
            <a:off x="6629400" y="5105400"/>
            <a:ext cx="1981200" cy="1319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Meherpur-Goat-Pic-1.jpg"/>
          <p:cNvPicPr>
            <a:picLocks noChangeAspect="1"/>
          </p:cNvPicPr>
          <p:nvPr/>
        </p:nvPicPr>
        <p:blipFill>
          <a:blip r:embed="rId5" cstate="print"/>
          <a:stretch>
            <a:fillRect/>
          </a:stretch>
        </p:blipFill>
        <p:spPr>
          <a:xfrm>
            <a:off x="6629400" y="3657600"/>
            <a:ext cx="1981200" cy="1364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Conclusion ..</a:t>
            </a:r>
            <a:endParaRPr lang="en-US" dirty="0"/>
          </a:p>
        </p:txBody>
      </p:sp>
      <p:sp>
        <p:nvSpPr>
          <p:cNvPr id="3" name="Content Placeholder 2"/>
          <p:cNvSpPr>
            <a:spLocks noGrp="1"/>
          </p:cNvSpPr>
          <p:nvPr>
            <p:ph idx="1"/>
          </p:nvPr>
        </p:nvSpPr>
        <p:spPr>
          <a:xfrm>
            <a:off x="1219200" y="1295400"/>
            <a:ext cx="7498080" cy="1524000"/>
          </a:xfrm>
        </p:spPr>
        <p:txBody>
          <a:bodyPr>
            <a:noAutofit/>
          </a:bodyPr>
          <a:lstStyle/>
          <a:p>
            <a:pPr algn="ctr">
              <a:lnSpc>
                <a:spcPct val="150000"/>
              </a:lnSpc>
              <a:buNone/>
            </a:pPr>
            <a:r>
              <a:rPr lang="en-US" sz="1600" dirty="0" smtClean="0">
                <a:latin typeface="Calibri" pitchFamily="34" charset="0"/>
              </a:rPr>
              <a:t>     </a:t>
            </a:r>
            <a:r>
              <a:rPr lang="en-US" sz="1800" dirty="0" smtClean="0">
                <a:latin typeface="Calibri" pitchFamily="34" charset="0"/>
              </a:rPr>
              <a:t>Each year, 32 million acres of the world’s forests are lost. Together, we can save the landscapes that provide us with so much. </a:t>
            </a:r>
            <a:endParaRPr lang="en-US" sz="1600" dirty="0" smtClean="0">
              <a:latin typeface="Calibri" pitchFamily="34" charset="0"/>
            </a:endParaRPr>
          </a:p>
          <a:p>
            <a:pPr algn="ctr">
              <a:lnSpc>
                <a:spcPct val="200000"/>
              </a:lnSpc>
              <a:buNone/>
            </a:pPr>
            <a:endParaRPr lang="en-US" sz="1600" dirty="0">
              <a:latin typeface="Calibri" pitchFamily="34" charset="0"/>
            </a:endParaRPr>
          </a:p>
        </p:txBody>
      </p:sp>
      <p:pic>
        <p:nvPicPr>
          <p:cNvPr id="2050" name="Picture 2" descr="C:\Users\Admin\Desktop\Untitled.jpg"/>
          <p:cNvPicPr>
            <a:picLocks noChangeAspect="1" noChangeArrowheads="1"/>
          </p:cNvPicPr>
          <p:nvPr/>
        </p:nvPicPr>
        <p:blipFill>
          <a:blip r:embed="rId2" cstate="print"/>
          <a:srcRect l="5067" t="6064" r="3114" b="4233"/>
          <a:stretch>
            <a:fillRect/>
          </a:stretch>
        </p:blipFill>
        <p:spPr bwMode="auto">
          <a:xfrm>
            <a:off x="1828800" y="2362200"/>
            <a:ext cx="6324600" cy="3296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3581400" y="6019800"/>
            <a:ext cx="2514600" cy="369332"/>
          </a:xfrm>
          <a:prstGeom prst="rect">
            <a:avLst/>
          </a:prstGeom>
          <a:noFill/>
        </p:spPr>
        <p:txBody>
          <a:bodyPr wrap="square" rtlCol="0">
            <a:spAutoFit/>
          </a:bodyPr>
          <a:lstStyle/>
          <a:p>
            <a:pPr algn="ctr"/>
            <a:r>
              <a:rPr lang="en-US" dirty="0" smtClean="0">
                <a:latin typeface="Calibri" pitchFamily="34" charset="0"/>
              </a:rPr>
              <a:t>Thank you..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0" y="0"/>
            <a:ext cx="9144000" cy="685800"/>
          </a:xfrm>
          <a:prstGeom prst="roundRect">
            <a:avLst/>
          </a:prstGeom>
          <a:solidFill>
            <a:schemeClr val="bg1"/>
          </a:solidFill>
          <a:ln>
            <a:solidFill>
              <a:schemeClr val="bg2">
                <a:lumMod val="50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FF3300"/>
                </a:solidFill>
                <a:latin typeface="Aparajita" pitchFamily="34" charset="0"/>
                <a:cs typeface="Aparajita" pitchFamily="34" charset="0"/>
              </a:rPr>
              <a:t>Vivekananda </a:t>
            </a:r>
            <a:r>
              <a:rPr lang="en-US" sz="2000" b="1" i="1" dirty="0">
                <a:solidFill>
                  <a:srgbClr val="FF3300"/>
                </a:solidFill>
                <a:latin typeface="Aparajita" pitchFamily="34" charset="0"/>
                <a:cs typeface="Aparajita" pitchFamily="34" charset="0"/>
              </a:rPr>
              <a:t>Sevakendra -</a:t>
            </a:r>
            <a:r>
              <a:rPr lang="en-US" sz="2000" b="1" i="1" dirty="0" smtClean="0">
                <a:solidFill>
                  <a:srgbClr val="FF3300"/>
                </a:solidFill>
                <a:latin typeface="Aparajita" pitchFamily="34" charset="0"/>
                <a:cs typeface="Aparajita" pitchFamily="34" charset="0"/>
              </a:rPr>
              <a:t>O- </a:t>
            </a:r>
            <a:r>
              <a:rPr lang="en-US" sz="2000" b="1" i="1" dirty="0">
                <a:solidFill>
                  <a:srgbClr val="FF3300"/>
                </a:solidFill>
                <a:latin typeface="Aparajita" pitchFamily="34" charset="0"/>
                <a:cs typeface="Aparajita" pitchFamily="34" charset="0"/>
              </a:rPr>
              <a:t>Sishu </a:t>
            </a:r>
            <a:r>
              <a:rPr lang="en-US" sz="2000" b="1" i="1" dirty="0" smtClean="0">
                <a:solidFill>
                  <a:srgbClr val="FF3300"/>
                </a:solidFill>
                <a:latin typeface="Aparajita" pitchFamily="34" charset="0"/>
                <a:cs typeface="Aparajita" pitchFamily="34" charset="0"/>
              </a:rPr>
              <a:t>Uddyan</a:t>
            </a:r>
          </a:p>
          <a:p>
            <a:pPr algn="ctr"/>
            <a:r>
              <a:rPr lang="en-US" sz="1600" b="1" i="1" dirty="0" smtClean="0">
                <a:solidFill>
                  <a:srgbClr val="00B050"/>
                </a:solidFill>
                <a:latin typeface="Aparajita" pitchFamily="34" charset="0"/>
                <a:cs typeface="Aparajita" pitchFamily="34" charset="0"/>
              </a:rPr>
              <a:t>VSSU Awarded  “Special Consultative status”  by  United Nation’s  ECOSOC</a:t>
            </a:r>
            <a:endParaRPr lang="en-US" sz="2800" b="1" i="1" dirty="0">
              <a:solidFill>
                <a:srgbClr val="00B050"/>
              </a:solidFill>
              <a:latin typeface="Aparajita" pitchFamily="34" charset="0"/>
              <a:cs typeface="Aparajita" pitchFamily="34" charset="0"/>
            </a:endParaRPr>
          </a:p>
        </p:txBody>
      </p:sp>
      <p:cxnSp>
        <p:nvCxnSpPr>
          <p:cNvPr id="34" name="Straight Connector 33"/>
          <p:cNvCxnSpPr/>
          <p:nvPr/>
        </p:nvCxnSpPr>
        <p:spPr>
          <a:xfrm>
            <a:off x="1143000" y="381000"/>
            <a:ext cx="67056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noChangeArrowheads="1"/>
          </p:cNvPicPr>
          <p:nvPr/>
        </p:nvPicPr>
        <p:blipFill>
          <a:blip r:embed="rId3" cstate="print"/>
          <a:srcRect r="6250"/>
          <a:stretch>
            <a:fillRect/>
          </a:stretch>
        </p:blipFill>
        <p:spPr bwMode="auto">
          <a:xfrm>
            <a:off x="228600" y="1447800"/>
            <a:ext cx="2057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8" descr="H:\Pvt. Secretary\Local Disk F\Photographs Only\15 august.08 &amp; group picture\Picture 1199.jpg"/>
          <p:cNvPicPr>
            <a:picLocks noChangeAspect="1" noChangeArrowheads="1"/>
          </p:cNvPicPr>
          <p:nvPr/>
        </p:nvPicPr>
        <p:blipFill>
          <a:blip r:embed="rId4" cstate="print">
            <a:lum bright="10000"/>
          </a:blip>
          <a:srcRect l="4445" t="28169" r="6277"/>
          <a:stretch>
            <a:fillRect/>
          </a:stretch>
        </p:blipFill>
        <p:spPr bwMode="auto">
          <a:xfrm>
            <a:off x="4495800" y="1447800"/>
            <a:ext cx="2057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DSC05485.JPG"/>
          <p:cNvPicPr>
            <a:picLocks noChangeAspect="1"/>
          </p:cNvPicPr>
          <p:nvPr/>
        </p:nvPicPr>
        <p:blipFill>
          <a:blip r:embed="rId5" cstate="print"/>
          <a:srcRect l="3448" b="13656"/>
          <a:stretch>
            <a:fillRect/>
          </a:stretch>
        </p:blipFill>
        <p:spPr>
          <a:xfrm>
            <a:off x="6629400" y="1447800"/>
            <a:ext cx="2209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3" descr="C:\Documents and Settings\VSSU\Desktop\VSSU buildings\DSC06258.JPG"/>
          <p:cNvPicPr>
            <a:picLocks noChangeAspect="1" noChangeArrowheads="1"/>
          </p:cNvPicPr>
          <p:nvPr/>
        </p:nvPicPr>
        <p:blipFill>
          <a:blip r:embed="rId6" cstate="print"/>
          <a:srcRect/>
          <a:stretch>
            <a:fillRect/>
          </a:stretch>
        </p:blipFill>
        <p:spPr bwMode="auto">
          <a:xfrm>
            <a:off x="228600" y="4844600"/>
            <a:ext cx="1721909" cy="1046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DSC06261.JPG"/>
          <p:cNvPicPr>
            <a:picLocks noChangeAspect="1"/>
          </p:cNvPicPr>
          <p:nvPr/>
        </p:nvPicPr>
        <p:blipFill>
          <a:blip r:embed="rId7" cstate="print"/>
          <a:stretch>
            <a:fillRect/>
          </a:stretch>
        </p:blipFill>
        <p:spPr>
          <a:xfrm>
            <a:off x="7315200" y="4844600"/>
            <a:ext cx="16764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Documents and Settings\MIS\Desktop\DSC01206 copy.JPG"/>
          <p:cNvPicPr>
            <a:picLocks noChangeAspect="1" noChangeArrowheads="1"/>
          </p:cNvPicPr>
          <p:nvPr/>
        </p:nvPicPr>
        <p:blipFill>
          <a:blip r:embed="rId8" cstate="print"/>
          <a:srcRect/>
          <a:stretch>
            <a:fillRect/>
          </a:stretch>
        </p:blipFill>
        <p:spPr bwMode="auto">
          <a:xfrm>
            <a:off x="1981200" y="4844600"/>
            <a:ext cx="1752600" cy="1067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Rectangle 21"/>
          <p:cNvSpPr/>
          <p:nvPr/>
        </p:nvSpPr>
        <p:spPr>
          <a:xfrm>
            <a:off x="0" y="6242447"/>
            <a:ext cx="9144000" cy="615553"/>
          </a:xfrm>
          <a:prstGeom prst="rect">
            <a:avLst/>
          </a:prstGeom>
        </p:spPr>
        <p:txBody>
          <a:bodyPr wrap="square">
            <a:spAutoFit/>
          </a:bodyPr>
          <a:lstStyle/>
          <a:p>
            <a:pPr algn="ctr"/>
            <a:r>
              <a:rPr lang="en-US" b="1" i="1" dirty="0" smtClean="0">
                <a:solidFill>
                  <a:schemeClr val="tx2"/>
                </a:solidFill>
                <a:latin typeface="Aparajita" pitchFamily="34" charset="0"/>
                <a:cs typeface="Aparajita" pitchFamily="34" charset="0"/>
              </a:rPr>
              <a:t>Your are cordially welcome to visit  us </a:t>
            </a:r>
          </a:p>
          <a:p>
            <a:pPr algn="ctr"/>
            <a:r>
              <a:rPr lang="en-US" sz="1600" b="1" i="1" dirty="0">
                <a:solidFill>
                  <a:schemeClr val="tx2"/>
                </a:solidFill>
                <a:latin typeface="Aparajita" pitchFamily="34" charset="0"/>
                <a:cs typeface="Aparajita" pitchFamily="34" charset="0"/>
              </a:rPr>
              <a:t>RSVP : </a:t>
            </a:r>
            <a:r>
              <a:rPr lang="en-US" sz="1600" b="1" i="1" dirty="0" smtClean="0">
                <a:solidFill>
                  <a:schemeClr val="tx2"/>
                </a:solidFill>
                <a:latin typeface="Aparajita" pitchFamily="34" charset="0"/>
                <a:cs typeface="Aparajita" pitchFamily="34" charset="0"/>
              </a:rPr>
              <a:t>+ 91 3174 27451 / 91 97357 </a:t>
            </a:r>
            <a:r>
              <a:rPr lang="en-US" sz="1600" b="1" i="1" dirty="0">
                <a:solidFill>
                  <a:schemeClr val="tx2"/>
                </a:solidFill>
                <a:latin typeface="Aparajita" pitchFamily="34" charset="0"/>
                <a:cs typeface="Aparajita" pitchFamily="34" charset="0"/>
              </a:rPr>
              <a:t>06439 </a:t>
            </a:r>
            <a:r>
              <a:rPr lang="en-US" sz="1600" b="1" i="1" dirty="0" smtClean="0">
                <a:solidFill>
                  <a:schemeClr val="tx2"/>
                </a:solidFill>
                <a:latin typeface="Aparajita" pitchFamily="34" charset="0"/>
                <a:cs typeface="Aparajita" pitchFamily="34" charset="0"/>
              </a:rPr>
              <a:t>/ </a:t>
            </a:r>
            <a:r>
              <a:rPr lang="en-US" sz="1600" b="1" i="1" dirty="0">
                <a:solidFill>
                  <a:schemeClr val="tx2"/>
                </a:solidFill>
                <a:latin typeface="Aparajita" pitchFamily="34" charset="0"/>
                <a:cs typeface="Aparajita" pitchFamily="34" charset="0"/>
              </a:rPr>
              <a:t>9609 145 459 , </a:t>
            </a:r>
            <a:r>
              <a:rPr lang="en-US" sz="1600" b="1" i="1" dirty="0" smtClean="0">
                <a:solidFill>
                  <a:schemeClr val="tx2"/>
                </a:solidFill>
                <a:latin typeface="Aparajita" pitchFamily="34" charset="0"/>
                <a:cs typeface="Aparajita" pitchFamily="34" charset="0"/>
              </a:rPr>
              <a:t>Email </a:t>
            </a:r>
            <a:r>
              <a:rPr lang="en-US" sz="1600" b="1" i="1" dirty="0">
                <a:solidFill>
                  <a:schemeClr val="tx2"/>
                </a:solidFill>
                <a:latin typeface="Aparajita" pitchFamily="34" charset="0"/>
                <a:cs typeface="Aparajita" pitchFamily="34" charset="0"/>
              </a:rPr>
              <a:t>: vssu.in@gmail.com ,  </a:t>
            </a:r>
            <a:r>
              <a:rPr lang="en-US" sz="1600" b="1" i="1" dirty="0">
                <a:solidFill>
                  <a:schemeClr val="tx2"/>
                </a:solidFill>
                <a:latin typeface="Aparajita" pitchFamily="34" charset="0"/>
                <a:cs typeface="Aparajita" pitchFamily="34" charset="0"/>
                <a:hlinkClick r:id="rId9"/>
              </a:rPr>
              <a:t>www.vssu.in</a:t>
            </a:r>
            <a:r>
              <a:rPr lang="en-US" sz="1600" b="1" i="1" dirty="0">
                <a:solidFill>
                  <a:schemeClr val="tx2"/>
                </a:solidFill>
                <a:latin typeface="Aparajita" pitchFamily="34" charset="0"/>
                <a:cs typeface="Aparajita" pitchFamily="34" charset="0"/>
              </a:rPr>
              <a:t> </a:t>
            </a:r>
          </a:p>
        </p:txBody>
      </p:sp>
      <p:sp>
        <p:nvSpPr>
          <p:cNvPr id="23" name="TextBox 22"/>
          <p:cNvSpPr txBox="1"/>
          <p:nvPr/>
        </p:nvSpPr>
        <p:spPr>
          <a:xfrm>
            <a:off x="228600" y="2667000"/>
            <a:ext cx="8686800" cy="3123932"/>
          </a:xfrm>
          <a:prstGeom prst="rect">
            <a:avLst/>
          </a:prstGeom>
          <a:noFill/>
          <a:ln>
            <a:noFill/>
          </a:ln>
          <a:effectLst/>
        </p:spPr>
        <p:txBody>
          <a:bodyPr wrap="square" rtlCol="0">
            <a:spAutoFit/>
          </a:bodyPr>
          <a:lstStyle/>
          <a:p>
            <a:pPr algn="ctr"/>
            <a:endParaRPr lang="en-US" sz="1100" b="1" i="1" dirty="0" smtClean="0"/>
          </a:p>
          <a:p>
            <a:pPr algn="just"/>
            <a:endParaRPr lang="en-US" sz="800" b="1" i="1" dirty="0" smtClean="0">
              <a:solidFill>
                <a:schemeClr val="tx2"/>
              </a:solidFill>
              <a:latin typeface="Aparajita" pitchFamily="34" charset="0"/>
              <a:cs typeface="Aparajita" pitchFamily="34" charset="0"/>
            </a:endParaRPr>
          </a:p>
          <a:p>
            <a:pPr algn="just"/>
            <a:endParaRPr lang="en-US" sz="1400" b="1" i="1" dirty="0" smtClean="0">
              <a:solidFill>
                <a:schemeClr val="tx2"/>
              </a:solidFill>
              <a:latin typeface="Aparajita" pitchFamily="34" charset="0"/>
              <a:cs typeface="Aparajita" pitchFamily="34" charset="0"/>
            </a:endParaRPr>
          </a:p>
          <a:p>
            <a:pPr algn="just"/>
            <a:r>
              <a:rPr lang="en-US" sz="1400" b="1" i="1" dirty="0" smtClean="0">
                <a:solidFill>
                  <a:schemeClr val="tx2"/>
                </a:solidFill>
                <a:latin typeface="Aparajita" pitchFamily="34" charset="0"/>
                <a:cs typeface="Aparajita" pitchFamily="34" charset="0"/>
              </a:rPr>
              <a:t>VSSU </a:t>
            </a:r>
            <a:r>
              <a:rPr lang="en-US" sz="1400" b="1" i="1" dirty="0">
                <a:solidFill>
                  <a:schemeClr val="tx2"/>
                </a:solidFill>
                <a:latin typeface="Aparajita" pitchFamily="34" charset="0"/>
                <a:cs typeface="Aparajita" pitchFamily="34" charset="0"/>
              </a:rPr>
              <a:t>is a social developmental organization working since 1986 in </a:t>
            </a:r>
            <a:r>
              <a:rPr lang="en-US" sz="1400" b="1" i="1" dirty="0" smtClean="0">
                <a:solidFill>
                  <a:schemeClr val="tx2"/>
                </a:solidFill>
                <a:latin typeface="Aparajita" pitchFamily="34" charset="0"/>
                <a:cs typeface="Aparajita" pitchFamily="34" charset="0"/>
              </a:rPr>
              <a:t>910 </a:t>
            </a:r>
            <a:r>
              <a:rPr lang="en-US" sz="1400" b="1" i="1" dirty="0">
                <a:solidFill>
                  <a:schemeClr val="tx2"/>
                </a:solidFill>
                <a:latin typeface="Aparajita" pitchFamily="34" charset="0"/>
                <a:cs typeface="Aparajita" pitchFamily="34" charset="0"/>
              </a:rPr>
              <a:t>villages of 10 blocks of South 24 pgs adjacent to coastal Sunderban with </a:t>
            </a:r>
            <a:r>
              <a:rPr lang="en-US" sz="1400" b="1" i="1" dirty="0" smtClean="0">
                <a:solidFill>
                  <a:schemeClr val="tx2"/>
                </a:solidFill>
                <a:latin typeface="Aparajita" pitchFamily="34" charset="0"/>
                <a:cs typeface="Aparajita" pitchFamily="34" charset="0"/>
              </a:rPr>
              <a:t> 175600+ direct beneficiaries  &amp; 151 </a:t>
            </a:r>
            <a:r>
              <a:rPr lang="en-US" sz="1400" b="1" i="1" dirty="0">
                <a:solidFill>
                  <a:schemeClr val="tx2"/>
                </a:solidFill>
                <a:latin typeface="Aparajita" pitchFamily="34" charset="0"/>
                <a:cs typeface="Aparajita" pitchFamily="34" charset="0"/>
              </a:rPr>
              <a:t>dedicated staffs </a:t>
            </a:r>
            <a:r>
              <a:rPr lang="en-US" sz="1400" b="1" i="1" dirty="0" smtClean="0">
                <a:solidFill>
                  <a:schemeClr val="tx2"/>
                </a:solidFill>
                <a:latin typeface="Aparajita" pitchFamily="34" charset="0"/>
                <a:cs typeface="Aparajita" pitchFamily="34" charset="0"/>
              </a:rPr>
              <a:t>. In </a:t>
            </a:r>
            <a:r>
              <a:rPr lang="en-US" sz="1400" b="1" i="1" dirty="0">
                <a:solidFill>
                  <a:schemeClr val="tx2"/>
                </a:solidFill>
                <a:latin typeface="Aparajita" pitchFamily="34" charset="0"/>
                <a:cs typeface="Aparajita" pitchFamily="34" charset="0"/>
              </a:rPr>
              <a:t>2011 VSSU has been awarded “Special Consultative Status’ by United Nation (ECOSOC) “to support the holistic Development of the Indian community in self Sustainable manner in particular through Micro Finance program with various community development programs’ </a:t>
            </a:r>
            <a:r>
              <a:rPr lang="en-US" sz="1400" b="1" i="1" dirty="0" smtClean="0">
                <a:solidFill>
                  <a:schemeClr val="tx2"/>
                </a:solidFill>
                <a:latin typeface="Aparajita" pitchFamily="34" charset="0"/>
                <a:cs typeface="Aparajita" pitchFamily="34" charset="0"/>
              </a:rPr>
              <a:t> viz. Crèche Schools, B.ED College , Polytechnic Colleges, </a:t>
            </a:r>
            <a:r>
              <a:rPr lang="en-US" sz="1400" b="1" i="1" dirty="0">
                <a:solidFill>
                  <a:schemeClr val="tx2"/>
                </a:solidFill>
                <a:latin typeface="Aparajita" pitchFamily="34" charset="0"/>
                <a:cs typeface="Aparajita" pitchFamily="34" charset="0"/>
              </a:rPr>
              <a:t>Library, </a:t>
            </a:r>
            <a:r>
              <a:rPr lang="en-US" sz="1400" b="1" i="1" dirty="0" smtClean="0">
                <a:solidFill>
                  <a:schemeClr val="tx2"/>
                </a:solidFill>
                <a:latin typeface="Aparajita" pitchFamily="34" charset="0"/>
                <a:cs typeface="Aparajita" pitchFamily="34" charset="0"/>
              </a:rPr>
              <a:t>PMKK &amp; DDUGKY Skill </a:t>
            </a:r>
            <a:r>
              <a:rPr lang="en-US" sz="1400" b="1" i="1" dirty="0">
                <a:solidFill>
                  <a:schemeClr val="tx2"/>
                </a:solidFill>
                <a:latin typeface="Aparajita" pitchFamily="34" charset="0"/>
                <a:cs typeface="Aparajita" pitchFamily="34" charset="0"/>
              </a:rPr>
              <a:t>training center, Health </a:t>
            </a:r>
            <a:r>
              <a:rPr lang="en-US" sz="1400" b="1" i="1" dirty="0" smtClean="0">
                <a:solidFill>
                  <a:schemeClr val="tx2"/>
                </a:solidFill>
                <a:latin typeface="Aparajita" pitchFamily="34" charset="0"/>
                <a:cs typeface="Aparajita" pitchFamily="34" charset="0"/>
              </a:rPr>
              <a:t>center, Social forestry &amp; Mangrove plantation &amp; conservations </a:t>
            </a:r>
            <a:r>
              <a:rPr lang="en-US" sz="1400" b="1" i="1" dirty="0" err="1" smtClean="0">
                <a:solidFill>
                  <a:schemeClr val="tx2"/>
                </a:solidFill>
                <a:latin typeface="Aparajita" pitchFamily="34" charset="0"/>
                <a:cs typeface="Aparajita" pitchFamily="34" charset="0"/>
              </a:rPr>
              <a:t>progs</a:t>
            </a:r>
            <a:r>
              <a:rPr lang="en-US" sz="1400" b="1" i="1" dirty="0" smtClean="0">
                <a:solidFill>
                  <a:schemeClr val="tx2"/>
                </a:solidFill>
                <a:latin typeface="Aparajita" pitchFamily="34" charset="0"/>
                <a:cs typeface="Aparajita" pitchFamily="34" charset="0"/>
              </a:rPr>
              <a:t> etc. </a:t>
            </a:r>
            <a:endParaRPr lang="en-US" sz="1050" b="1" i="1" dirty="0">
              <a:solidFill>
                <a:schemeClr val="tx2"/>
              </a:solidFill>
              <a:latin typeface="Aparajita" pitchFamily="34" charset="0"/>
              <a:cs typeface="Aparajita" pitchFamily="34" charset="0"/>
            </a:endParaRPr>
          </a:p>
          <a:p>
            <a:pPr algn="ctr">
              <a:lnSpc>
                <a:spcPct val="150000"/>
              </a:lnSpc>
            </a:pPr>
            <a:endParaRPr lang="en-US" sz="100" b="1" i="1" dirty="0">
              <a:solidFill>
                <a:schemeClr val="tx2"/>
              </a:solidFill>
              <a:latin typeface="Aparajita" pitchFamily="34" charset="0"/>
              <a:cs typeface="Aparajita" pitchFamily="34" charset="0"/>
            </a:endParaRPr>
          </a:p>
          <a:p>
            <a:pPr algn="ctr"/>
            <a:endParaRPr lang="en-US" sz="400" b="1" i="1" dirty="0" smtClean="0">
              <a:solidFill>
                <a:schemeClr val="tx2"/>
              </a:solidFill>
            </a:endParaRPr>
          </a:p>
          <a:p>
            <a:pPr algn="ctr"/>
            <a:endParaRPr lang="en-US" sz="100" b="1" i="1" dirty="0" smtClean="0">
              <a:solidFill>
                <a:schemeClr val="tx2"/>
              </a:solidFill>
            </a:endParaRPr>
          </a:p>
          <a:p>
            <a:pPr algn="ctr"/>
            <a:endParaRPr lang="en-US" sz="300" b="1" i="1" dirty="0" smtClean="0">
              <a:solidFill>
                <a:srgbClr val="DB6207"/>
              </a:solidFill>
              <a:latin typeface="Aparajita" pitchFamily="34" charset="0"/>
              <a:cs typeface="Aparajita" pitchFamily="34" charset="0"/>
            </a:endParaRPr>
          </a:p>
          <a:p>
            <a:pPr algn="ctr"/>
            <a:r>
              <a:rPr lang="en-US" sz="1200" b="1" i="1" dirty="0" smtClean="0">
                <a:solidFill>
                  <a:srgbClr val="DB6207"/>
                </a:solidFill>
                <a:latin typeface="Aparajita" pitchFamily="34" charset="0"/>
                <a:cs typeface="Aparajita" pitchFamily="34" charset="0"/>
              </a:rPr>
              <a:t>Looking </a:t>
            </a:r>
            <a:r>
              <a:rPr lang="en-US" sz="1200" b="1" i="1" dirty="0">
                <a:solidFill>
                  <a:srgbClr val="DB6207"/>
                </a:solidFill>
                <a:latin typeface="Aparajita" pitchFamily="34" charset="0"/>
                <a:cs typeface="Aparajita" pitchFamily="34" charset="0"/>
              </a:rPr>
              <a:t>forward for support &amp; advice  from </a:t>
            </a:r>
            <a:r>
              <a:rPr lang="en-US" sz="1200" b="1" i="1" dirty="0" smtClean="0">
                <a:solidFill>
                  <a:srgbClr val="DB6207"/>
                </a:solidFill>
                <a:latin typeface="Aparajita" pitchFamily="34" charset="0"/>
                <a:cs typeface="Aparajita" pitchFamily="34" charset="0"/>
              </a:rPr>
              <a:t>National &amp; International developmental Organizations / CSO/ NGOs.    </a:t>
            </a:r>
            <a:endParaRPr lang="en-US" sz="1200" b="1" i="1" dirty="0">
              <a:solidFill>
                <a:srgbClr val="DB6207"/>
              </a:solidFill>
              <a:latin typeface="Aparajita" pitchFamily="34" charset="0"/>
              <a:cs typeface="Aparajita" pitchFamily="34" charset="0"/>
            </a:endParaRPr>
          </a:p>
          <a:p>
            <a:pPr algn="ctr"/>
            <a:r>
              <a:rPr lang="en-US" sz="1200" b="1" i="1" dirty="0">
                <a:solidFill>
                  <a:srgbClr val="DB6207"/>
                </a:solidFill>
                <a:latin typeface="Aparajita" pitchFamily="34" charset="0"/>
                <a:cs typeface="Aparajita" pitchFamily="34" charset="0"/>
              </a:rPr>
              <a:t>Inviting  Collaboration  for  </a:t>
            </a:r>
            <a:r>
              <a:rPr lang="en-US" sz="1200" b="1" i="1" dirty="0" smtClean="0">
                <a:solidFill>
                  <a:srgbClr val="DB6207"/>
                </a:solidFill>
                <a:latin typeface="Aparajita" pitchFamily="34" charset="0"/>
                <a:cs typeface="Aparajita" pitchFamily="34" charset="0"/>
              </a:rPr>
              <a:t>programmes like poverty Alleviation,  Women empowerment , Skill training &amp; </a:t>
            </a:r>
            <a:r>
              <a:rPr lang="en-US" sz="1200" b="1" i="1" dirty="0">
                <a:solidFill>
                  <a:srgbClr val="DB6207"/>
                </a:solidFill>
                <a:latin typeface="Aparajita" pitchFamily="34" charset="0"/>
                <a:cs typeface="Aparajita" pitchFamily="34" charset="0"/>
              </a:rPr>
              <a:t>Education  </a:t>
            </a:r>
            <a:r>
              <a:rPr lang="en-US" sz="1200" b="1" i="1" dirty="0" smtClean="0">
                <a:solidFill>
                  <a:srgbClr val="DB6207"/>
                </a:solidFill>
                <a:latin typeface="Aparajita" pitchFamily="34" charset="0"/>
                <a:cs typeface="Aparajita" pitchFamily="34" charset="0"/>
              </a:rPr>
              <a:t>for all </a:t>
            </a:r>
            <a:r>
              <a:rPr lang="en-US" sz="1200" b="1" i="1" dirty="0">
                <a:solidFill>
                  <a:srgbClr val="DB6207"/>
                </a:solidFill>
                <a:latin typeface="Aparajita" pitchFamily="34" charset="0"/>
                <a:cs typeface="Aparajita" pitchFamily="34" charset="0"/>
              </a:rPr>
              <a:t>,  </a:t>
            </a:r>
            <a:r>
              <a:rPr lang="en-US" sz="1200" b="1" i="1" dirty="0" smtClean="0">
                <a:solidFill>
                  <a:srgbClr val="DB6207"/>
                </a:solidFill>
                <a:latin typeface="Aparajita" pitchFamily="34" charset="0"/>
                <a:cs typeface="Aparajita" pitchFamily="34" charset="0"/>
              </a:rPr>
              <a:t>Health,  sustainable  Environment etc. ..</a:t>
            </a:r>
            <a:endParaRPr lang="en-US" sz="1200" b="1" i="1" dirty="0">
              <a:solidFill>
                <a:srgbClr val="DB6207"/>
              </a:solidFill>
              <a:latin typeface="Aparajita" pitchFamily="34" charset="0"/>
              <a:cs typeface="Aparajita" pitchFamily="34" charset="0"/>
            </a:endParaRPr>
          </a:p>
          <a:p>
            <a:pPr algn="ctr"/>
            <a:endParaRPr lang="en-US" sz="100" b="1" i="1" dirty="0">
              <a:solidFill>
                <a:schemeClr val="tx2"/>
              </a:solidFill>
              <a:latin typeface="Aparajita" pitchFamily="34" charset="0"/>
              <a:cs typeface="Aparajita" pitchFamily="34" charset="0"/>
            </a:endParaRPr>
          </a:p>
          <a:p>
            <a:pPr algn="ctr"/>
            <a:endParaRPr lang="en-US" sz="1600" b="1" i="1" dirty="0">
              <a:solidFill>
                <a:schemeClr val="tx2"/>
              </a:solidFill>
              <a:latin typeface="Aparajita" pitchFamily="34" charset="0"/>
              <a:cs typeface="Aparajita" pitchFamily="34" charset="0"/>
            </a:endParaRPr>
          </a:p>
          <a:p>
            <a:pPr algn="ctr"/>
            <a:endParaRPr lang="en-US" sz="1100" b="1" i="1" dirty="0" smtClean="0">
              <a:solidFill>
                <a:srgbClr val="C00000"/>
              </a:solidFill>
            </a:endParaRPr>
          </a:p>
          <a:p>
            <a:pPr algn="ctr"/>
            <a:endParaRPr lang="en-US" sz="1100" b="1" i="1" dirty="0">
              <a:solidFill>
                <a:srgbClr val="C00000"/>
              </a:solidFill>
            </a:endParaRPr>
          </a:p>
          <a:p>
            <a:pPr algn="ctr"/>
            <a:endParaRPr lang="en-US" sz="1100" b="1" i="1" dirty="0" smtClean="0">
              <a:solidFill>
                <a:srgbClr val="C00000"/>
              </a:solidFill>
            </a:endParaRPr>
          </a:p>
          <a:p>
            <a:pPr algn="ctr"/>
            <a:endParaRPr lang="en-US" sz="1050" b="1" i="1" dirty="0">
              <a:solidFill>
                <a:srgbClr val="C00000"/>
              </a:solidFill>
            </a:endParaRPr>
          </a:p>
        </p:txBody>
      </p:sp>
      <p:pic>
        <p:nvPicPr>
          <p:cNvPr id="24" name="Picture 36" descr="C:\Documents and Settings\darpan\Desktop\vssu-1.jpg"/>
          <p:cNvPicPr>
            <a:picLocks noChangeAspect="1" noChangeArrowheads="1"/>
          </p:cNvPicPr>
          <p:nvPr/>
        </p:nvPicPr>
        <p:blipFill>
          <a:blip r:embed="rId10" cstate="print">
            <a:lum bright="10000" contrast="30000"/>
          </a:blip>
          <a:srcRect/>
          <a:stretch>
            <a:fillRect/>
          </a:stretch>
        </p:blipFill>
        <p:spPr bwMode="auto">
          <a:xfrm>
            <a:off x="3962400" y="685800"/>
            <a:ext cx="1219200" cy="521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xtBox 24"/>
          <p:cNvSpPr txBox="1"/>
          <p:nvPr/>
        </p:nvSpPr>
        <p:spPr>
          <a:xfrm>
            <a:off x="0" y="2590800"/>
            <a:ext cx="9144000" cy="523220"/>
          </a:xfrm>
          <a:prstGeom prst="rect">
            <a:avLst/>
          </a:prstGeom>
          <a:noFill/>
        </p:spPr>
        <p:txBody>
          <a:bodyPr wrap="square" rtlCol="0">
            <a:spAutoFit/>
          </a:bodyPr>
          <a:lstStyle/>
          <a:p>
            <a:r>
              <a:rPr lang="en-US" sz="2800" b="1" i="1" dirty="0" smtClean="0">
                <a:solidFill>
                  <a:schemeClr val="tx2"/>
                </a:solidFill>
                <a:latin typeface="Aparajita" pitchFamily="34" charset="0"/>
                <a:cs typeface="Aparajita" pitchFamily="34" charset="0"/>
              </a:rPr>
              <a:t>            </a:t>
            </a:r>
            <a:r>
              <a:rPr lang="en-US" sz="1200" b="1" i="1" dirty="0" smtClean="0">
                <a:solidFill>
                  <a:schemeClr val="tx2"/>
                </a:solidFill>
                <a:latin typeface="Aparajita" pitchFamily="34" charset="0"/>
                <a:cs typeface="Aparajita" pitchFamily="34" charset="0"/>
              </a:rPr>
              <a:t>VSSU HO                                       VIS CBSE SCHOOL                                     JNV School ( CBSE) MOHRD                         ANNCE B.ED</a:t>
            </a:r>
            <a:r>
              <a:rPr lang="en-US" sz="1200" b="1" i="1" dirty="0">
                <a:solidFill>
                  <a:schemeClr val="tx2"/>
                </a:solidFill>
                <a:latin typeface="Aparajita" pitchFamily="34" charset="0"/>
                <a:cs typeface="Aparajita" pitchFamily="34" charset="0"/>
              </a:rPr>
              <a:t>. COLLEGE</a:t>
            </a:r>
          </a:p>
        </p:txBody>
      </p:sp>
      <p:sp>
        <p:nvSpPr>
          <p:cNvPr id="26" name="TextBox 25"/>
          <p:cNvSpPr txBox="1"/>
          <p:nvPr/>
        </p:nvSpPr>
        <p:spPr>
          <a:xfrm>
            <a:off x="304800" y="833735"/>
            <a:ext cx="3276600" cy="492443"/>
          </a:xfrm>
          <a:prstGeom prst="rect">
            <a:avLst/>
          </a:prstGeom>
          <a:ln w="6350">
            <a:solidFill>
              <a:schemeClr val="bg1"/>
            </a:solidFill>
          </a:ln>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b="1" i="1" dirty="0">
                <a:solidFill>
                  <a:schemeClr val="tx2"/>
                </a:solidFill>
                <a:latin typeface="Aparajita" pitchFamily="34" charset="0"/>
                <a:cs typeface="Aparajita" pitchFamily="34" charset="0"/>
              </a:rPr>
              <a:t>Vision :</a:t>
            </a:r>
          </a:p>
          <a:p>
            <a:pPr algn="ctr"/>
            <a:r>
              <a:rPr lang="en-US" sz="1200" b="1" i="1" dirty="0">
                <a:solidFill>
                  <a:schemeClr val="tx2"/>
                </a:solidFill>
                <a:latin typeface="Aparajita" pitchFamily="34" charset="0"/>
                <a:cs typeface="Aparajita" pitchFamily="34" charset="0"/>
              </a:rPr>
              <a:t>Community  Development </a:t>
            </a:r>
            <a:r>
              <a:rPr lang="en-US" sz="1200" b="1" i="1" dirty="0" smtClean="0">
                <a:solidFill>
                  <a:schemeClr val="tx2"/>
                </a:solidFill>
                <a:latin typeface="Aparajita" pitchFamily="34" charset="0"/>
                <a:cs typeface="Aparajita" pitchFamily="34" charset="0"/>
              </a:rPr>
              <a:t> through </a:t>
            </a:r>
            <a:r>
              <a:rPr lang="en-US" sz="1200" b="1" i="1" dirty="0">
                <a:solidFill>
                  <a:schemeClr val="tx2"/>
                </a:solidFill>
                <a:latin typeface="Aparajita" pitchFamily="34" charset="0"/>
                <a:cs typeface="Aparajita" pitchFamily="34" charset="0"/>
              </a:rPr>
              <a:t>Community Recources</a:t>
            </a:r>
          </a:p>
        </p:txBody>
      </p:sp>
      <p:sp>
        <p:nvSpPr>
          <p:cNvPr id="27" name="TextBox 26"/>
          <p:cNvSpPr txBox="1"/>
          <p:nvPr/>
        </p:nvSpPr>
        <p:spPr>
          <a:xfrm>
            <a:off x="5791200" y="838200"/>
            <a:ext cx="2895600" cy="492443"/>
          </a:xfrm>
          <a:prstGeom prst="rect">
            <a:avLst/>
          </a:prstGeom>
          <a:ln w="6350">
            <a:solidFill>
              <a:schemeClr val="bg1"/>
            </a:solidFill>
          </a:ln>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b="1" i="1" dirty="0">
                <a:solidFill>
                  <a:schemeClr val="tx2"/>
                </a:solidFill>
                <a:latin typeface="Aparajita" pitchFamily="34" charset="0"/>
                <a:cs typeface="Aparajita" pitchFamily="34" charset="0"/>
              </a:rPr>
              <a:t>Mission :</a:t>
            </a:r>
          </a:p>
          <a:p>
            <a:pPr algn="ctr"/>
            <a:r>
              <a:rPr lang="en-US" sz="1200" b="1" i="1" dirty="0">
                <a:solidFill>
                  <a:schemeClr val="tx2"/>
                </a:solidFill>
                <a:latin typeface="Aparajita" pitchFamily="34" charset="0"/>
                <a:cs typeface="Aparajita" pitchFamily="34" charset="0"/>
              </a:rPr>
              <a:t>Poverty alleviation through Education  &amp; skill dev.</a:t>
            </a:r>
          </a:p>
        </p:txBody>
      </p:sp>
      <p:sp>
        <p:nvSpPr>
          <p:cNvPr id="28" name="TextBox 27"/>
          <p:cNvSpPr txBox="1"/>
          <p:nvPr/>
        </p:nvSpPr>
        <p:spPr>
          <a:xfrm>
            <a:off x="3581400" y="1219200"/>
            <a:ext cx="2133600" cy="276999"/>
          </a:xfrm>
          <a:prstGeom prst="rect">
            <a:avLst/>
          </a:prstGeom>
          <a:noFill/>
        </p:spPr>
        <p:txBody>
          <a:bodyPr wrap="square" rtlCol="0">
            <a:spAutoFit/>
          </a:bodyPr>
          <a:lstStyle/>
          <a:p>
            <a:r>
              <a:rPr lang="en-US" sz="1000" dirty="0" smtClean="0"/>
              <a:t>           </a:t>
            </a:r>
            <a:r>
              <a:rPr lang="en-US" sz="1200" b="1" i="1" dirty="0">
                <a:solidFill>
                  <a:schemeClr val="tx2"/>
                </a:solidFill>
                <a:latin typeface="Aparajita" pitchFamily="34" charset="0"/>
                <a:cs typeface="Aparajita" pitchFamily="34" charset="0"/>
              </a:rPr>
              <a:t>VSSU -1986 at Inception </a:t>
            </a:r>
          </a:p>
        </p:txBody>
      </p:sp>
      <p:sp>
        <p:nvSpPr>
          <p:cNvPr id="29" name="TextBox 28"/>
          <p:cNvSpPr txBox="1"/>
          <p:nvPr/>
        </p:nvSpPr>
        <p:spPr>
          <a:xfrm>
            <a:off x="0" y="5941368"/>
            <a:ext cx="9296400" cy="246221"/>
          </a:xfrm>
          <a:prstGeom prst="rect">
            <a:avLst/>
          </a:prstGeom>
          <a:noFill/>
        </p:spPr>
        <p:txBody>
          <a:bodyPr wrap="square" rtlCol="0">
            <a:spAutoFit/>
          </a:bodyPr>
          <a:lstStyle/>
          <a:p>
            <a:r>
              <a:rPr lang="en-US" sz="1000" b="1" i="1" dirty="0" smtClean="0">
                <a:solidFill>
                  <a:srgbClr val="C00000"/>
                </a:solidFill>
              </a:rPr>
              <a:t>                  Skill Training campus         Gateway of smart village                   Residential Campus ( #700)      Rural  Tourism &amp; Cultural Centre              POLYTECHNIC College</a:t>
            </a:r>
            <a:endParaRPr lang="en-US" sz="1000" b="1" i="1" dirty="0">
              <a:solidFill>
                <a:srgbClr val="C00000"/>
              </a:solidFill>
            </a:endParaRPr>
          </a:p>
        </p:txBody>
      </p:sp>
      <p:sp>
        <p:nvSpPr>
          <p:cNvPr id="19" name="Rectangle 18"/>
          <p:cNvSpPr/>
          <p:nvPr/>
        </p:nvSpPr>
        <p:spPr>
          <a:xfrm>
            <a:off x="0" y="6172200"/>
            <a:ext cx="9144000" cy="76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9458" name="Picture 2" descr="F:\DCIM\101MSDCF\DSC06320.JPG"/>
          <p:cNvPicPr>
            <a:picLocks noChangeAspect="1" noChangeArrowheads="1"/>
          </p:cNvPicPr>
          <p:nvPr/>
        </p:nvPicPr>
        <p:blipFill>
          <a:blip r:embed="rId11" cstate="print"/>
          <a:srcRect/>
          <a:stretch>
            <a:fillRect/>
          </a:stretch>
        </p:blipFill>
        <p:spPr bwMode="auto">
          <a:xfrm>
            <a:off x="3810000" y="4844600"/>
            <a:ext cx="16764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Content Placeholder 5" descr="C:\Documents and Settings\VSSU\Desktop\VSSU buildings\BUIDINGS PHOTO\VSSU buildings\DSC06302.JPG"/>
          <p:cNvPicPr>
            <a:picLocks noChangeAspect="1" noChangeArrowheads="1"/>
          </p:cNvPicPr>
          <p:nvPr/>
        </p:nvPicPr>
        <p:blipFill>
          <a:blip r:embed="rId12" cstate="print"/>
          <a:srcRect t="18776"/>
          <a:stretch>
            <a:fillRect/>
          </a:stretch>
        </p:blipFill>
        <p:spPr bwMode="auto">
          <a:xfrm>
            <a:off x="5562600" y="4845693"/>
            <a:ext cx="1699953" cy="1097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descr="03.JPG"/>
          <p:cNvPicPr>
            <a:picLocks noChangeAspect="1"/>
          </p:cNvPicPr>
          <p:nvPr/>
        </p:nvPicPr>
        <p:blipFill>
          <a:blip r:embed="rId13" cstate="print">
            <a:lum bright="10000"/>
          </a:blip>
          <a:srcRect b="21212"/>
          <a:stretch>
            <a:fillRect/>
          </a:stretch>
        </p:blipFill>
        <p:spPr>
          <a:xfrm>
            <a:off x="2362200" y="1447800"/>
            <a:ext cx="2057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504688" cy="1143000"/>
          </a:xfrm>
        </p:spPr>
        <p:txBody>
          <a:bodyPr/>
          <a:lstStyle/>
          <a:p>
            <a:r>
              <a:rPr lang="en-US" dirty="0" smtClean="0"/>
              <a:t>About VSSU</a:t>
            </a:r>
            <a:endParaRPr lang="en-US" dirty="0"/>
          </a:p>
        </p:txBody>
      </p:sp>
      <p:sp>
        <p:nvSpPr>
          <p:cNvPr id="3" name="Content Placeholder 2"/>
          <p:cNvSpPr>
            <a:spLocks noGrp="1"/>
          </p:cNvSpPr>
          <p:nvPr>
            <p:ph idx="1"/>
          </p:nvPr>
        </p:nvSpPr>
        <p:spPr>
          <a:xfrm>
            <a:off x="990600" y="1295400"/>
            <a:ext cx="7696200" cy="4191000"/>
          </a:xfrm>
        </p:spPr>
        <p:txBody>
          <a:bodyPr>
            <a:normAutofit fontScale="92500" lnSpcReduction="10000"/>
          </a:bodyPr>
          <a:lstStyle/>
          <a:p>
            <a:pPr algn="just"/>
            <a:r>
              <a:rPr lang="en-US" sz="1600" dirty="0" smtClean="0">
                <a:latin typeface="Calibri" pitchFamily="34" charset="0"/>
              </a:rPr>
              <a:t>VSSU is a Social developmental organization , registered under societies registration act of 1961 of Govt. of West Bengal  ,  working since 1986 for the coastal Sunderban area. </a:t>
            </a:r>
          </a:p>
          <a:p>
            <a:pPr algn="just">
              <a:buNone/>
            </a:pPr>
            <a:endParaRPr lang="en-US" sz="1050" dirty="0" smtClean="0">
              <a:latin typeface="Calibri" pitchFamily="34" charset="0"/>
            </a:endParaRPr>
          </a:p>
          <a:p>
            <a:pPr algn="just"/>
            <a:r>
              <a:rPr lang="en-US" sz="1600" dirty="0" smtClean="0">
                <a:latin typeface="Calibri" pitchFamily="34" charset="0"/>
              </a:rPr>
              <a:t>VSSU is working primarily working for Poverty alleviation, Environmental Sustainability , Education  Skill development and alternative livelihood programs in 910 Villages of 10 Blocks of Sunderban police district and directly impacted lives of  175000+  vulnerable families . </a:t>
            </a:r>
          </a:p>
          <a:p>
            <a:pPr algn="just"/>
            <a:endParaRPr lang="en-US" sz="1050" dirty="0" smtClean="0">
              <a:latin typeface="Calibri" pitchFamily="34" charset="0"/>
            </a:endParaRPr>
          </a:p>
          <a:p>
            <a:pPr algn="just"/>
            <a:r>
              <a:rPr lang="en-US" sz="1600" dirty="0" smtClean="0">
                <a:latin typeface="Calibri" pitchFamily="34" charset="0"/>
              </a:rPr>
              <a:t>VSSU has been accredited With “Special consultative status “by UNITED NATIONS ECOSOC “ to support the community in a holistic manner.” </a:t>
            </a:r>
          </a:p>
          <a:p>
            <a:pPr algn="just">
              <a:buNone/>
            </a:pPr>
            <a:endParaRPr lang="en-US" sz="1100" dirty="0" smtClean="0">
              <a:latin typeface="Calibri" pitchFamily="34" charset="0"/>
            </a:endParaRPr>
          </a:p>
          <a:p>
            <a:pPr algn="just"/>
            <a:r>
              <a:rPr lang="en-US" sz="1600" dirty="0" smtClean="0">
                <a:latin typeface="Calibri" pitchFamily="34" charset="0"/>
              </a:rPr>
              <a:t>VSSU’s  innovative approach have been praised by WORLD Bank, Noble laureate MD Yunus ,  In addition 350+ interns / visitors from 56 countries of 5 continent  visited VSSU and experienced our  holistic developmental approach  for the underprivileged. </a:t>
            </a:r>
          </a:p>
          <a:p>
            <a:pPr algn="just"/>
            <a:endParaRPr lang="en-US" sz="1600" dirty="0" smtClean="0">
              <a:latin typeface="Calibri" pitchFamily="34" charset="0"/>
            </a:endParaRPr>
          </a:p>
          <a:p>
            <a:pPr algn="just"/>
            <a:r>
              <a:rPr lang="en-US" sz="1600" dirty="0" smtClean="0">
                <a:latin typeface="Calibri" pitchFamily="34" charset="0"/>
              </a:rPr>
              <a:t>VSSU is running 10 free crèches , 2 CBSE school , one B.ED &amp; Polytechnic college at its campus , and educating 2000+ students of Sunderban each year to make them socially responsible for future .. </a:t>
            </a:r>
          </a:p>
          <a:p>
            <a:pPr algn="just"/>
            <a:endParaRPr lang="en-US" sz="1600" dirty="0" smtClean="0"/>
          </a:p>
          <a:p>
            <a:pPr algn="just"/>
            <a:endParaRPr lang="en-US" sz="1600" dirty="0"/>
          </a:p>
        </p:txBody>
      </p:sp>
      <p:pic>
        <p:nvPicPr>
          <p:cNvPr id="4" name="Picture 3" descr="vssu.jpg"/>
          <p:cNvPicPr>
            <a:picLocks noChangeAspect="1"/>
          </p:cNvPicPr>
          <p:nvPr/>
        </p:nvPicPr>
        <p:blipFill>
          <a:blip r:embed="rId2" cstate="print"/>
          <a:stretch>
            <a:fillRect/>
          </a:stretch>
        </p:blipFill>
        <p:spPr>
          <a:xfrm>
            <a:off x="6553200" y="228600"/>
            <a:ext cx="1592036"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SC02610.JPG"/>
          <p:cNvPicPr>
            <a:picLocks noChangeAspect="1"/>
          </p:cNvPicPr>
          <p:nvPr/>
        </p:nvPicPr>
        <p:blipFill>
          <a:blip r:embed="rId3" cstate="print"/>
          <a:stretch>
            <a:fillRect/>
          </a:stretch>
        </p:blipFill>
        <p:spPr>
          <a:xfrm>
            <a:off x="1422400" y="5334000"/>
            <a:ext cx="1676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DSC09443.JPG"/>
          <p:cNvPicPr>
            <a:picLocks noChangeAspect="1"/>
          </p:cNvPicPr>
          <p:nvPr/>
        </p:nvPicPr>
        <p:blipFill>
          <a:blip r:embed="rId4" cstate="print"/>
          <a:srcRect t="19342" r="5185"/>
          <a:stretch>
            <a:fillRect/>
          </a:stretch>
        </p:blipFill>
        <p:spPr>
          <a:xfrm>
            <a:off x="5156200" y="5334000"/>
            <a:ext cx="1752600" cy="121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DSC09522.JPG"/>
          <p:cNvPicPr>
            <a:picLocks noChangeAspect="1"/>
          </p:cNvPicPr>
          <p:nvPr/>
        </p:nvPicPr>
        <p:blipFill>
          <a:blip r:embed="rId5" cstate="print"/>
          <a:stretch>
            <a:fillRect/>
          </a:stretch>
        </p:blipFill>
        <p:spPr>
          <a:xfrm>
            <a:off x="7061200" y="5334000"/>
            <a:ext cx="16256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VSSU ITC .jpg"/>
          <p:cNvPicPr>
            <a:picLocks noChangeAspect="1"/>
          </p:cNvPicPr>
          <p:nvPr/>
        </p:nvPicPr>
        <p:blipFill>
          <a:blip r:embed="rId6" cstate="print"/>
          <a:srcRect l="4624"/>
          <a:stretch>
            <a:fillRect/>
          </a:stretch>
        </p:blipFill>
        <p:spPr>
          <a:xfrm>
            <a:off x="3251200" y="5334000"/>
            <a:ext cx="1828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0"/>
            <a:ext cx="9144000" cy="584775"/>
          </a:xfrm>
          <a:prstGeom prst="rect">
            <a:avLst/>
          </a:prstGeom>
          <a:noFill/>
        </p:spPr>
        <p:txBody>
          <a:bodyPr wrap="square" rtlCol="0">
            <a:spAutoFit/>
          </a:bodyPr>
          <a:lstStyle/>
          <a:p>
            <a:pPr algn="ctr"/>
            <a:r>
              <a:rPr lang="en-US" b="1" dirty="0" smtClean="0">
                <a:latin typeface="Book Antiqua" pitchFamily="18" charset="0"/>
              </a:rPr>
              <a:t>Vivekananda Sevakendra-O-Sishu Uddyan</a:t>
            </a:r>
          </a:p>
          <a:p>
            <a:pPr algn="ctr"/>
            <a:r>
              <a:rPr lang="en-US" sz="1400" b="1" dirty="0" smtClean="0">
                <a:latin typeface="Book Antiqua" pitchFamily="18" charset="0"/>
              </a:rPr>
              <a:t>( Activities at a GLANCE - 2021 )</a:t>
            </a:r>
            <a:endParaRPr lang="en-US" b="1" dirty="0" smtClean="0">
              <a:latin typeface="Book Antiqua" pitchFamily="18" charset="0"/>
            </a:endParaRPr>
          </a:p>
        </p:txBody>
      </p:sp>
      <p:pic>
        <p:nvPicPr>
          <p:cNvPr id="15361" name="Picture 1" descr="D:\Pic\Photographs1\IMG_1441.JPG"/>
          <p:cNvPicPr>
            <a:picLocks noChangeAspect="1" noChangeArrowheads="1"/>
          </p:cNvPicPr>
          <p:nvPr/>
        </p:nvPicPr>
        <p:blipFill>
          <a:blip r:embed="rId2" cstate="print"/>
          <a:srcRect l="3291" t="8583" b="9849"/>
          <a:stretch>
            <a:fillRect/>
          </a:stretch>
        </p:blipFill>
        <p:spPr bwMode="auto">
          <a:xfrm>
            <a:off x="152400" y="838200"/>
            <a:ext cx="2438399" cy="1614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4" name="Picture 4"/>
          <p:cNvPicPr>
            <a:picLocks noChangeAspect="1" noChangeArrowheads="1"/>
          </p:cNvPicPr>
          <p:nvPr/>
        </p:nvPicPr>
        <p:blipFill>
          <a:blip r:embed="rId3" cstate="print"/>
          <a:srcRect l="2434"/>
          <a:stretch>
            <a:fillRect/>
          </a:stretch>
        </p:blipFill>
        <p:spPr bwMode="auto">
          <a:xfrm>
            <a:off x="2743200" y="838200"/>
            <a:ext cx="3054278"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76200" y="606623"/>
            <a:ext cx="5562600" cy="276999"/>
          </a:xfrm>
          <a:prstGeom prst="rect">
            <a:avLst/>
          </a:prstGeom>
          <a:noFill/>
        </p:spPr>
        <p:txBody>
          <a:bodyPr wrap="square" rtlCol="0">
            <a:spAutoFit/>
          </a:bodyPr>
          <a:lstStyle/>
          <a:p>
            <a:r>
              <a:rPr lang="en-US" sz="1200" dirty="0" smtClean="0">
                <a:latin typeface="Book Antiqua" pitchFamily="18" charset="0"/>
              </a:rPr>
              <a:t>Poverty Alleviation </a:t>
            </a:r>
            <a:r>
              <a:rPr lang="en-US" sz="1200" dirty="0" err="1" smtClean="0">
                <a:latin typeface="Book Antiqua" pitchFamily="18" charset="0"/>
              </a:rPr>
              <a:t>Programme</a:t>
            </a:r>
            <a:r>
              <a:rPr lang="en-US" sz="1200" dirty="0" smtClean="0">
                <a:latin typeface="Book Antiqua" pitchFamily="18" charset="0"/>
              </a:rPr>
              <a:t>.</a:t>
            </a:r>
            <a:endParaRPr lang="en-US" sz="1200" dirty="0">
              <a:latin typeface="Book Antiqua" pitchFamily="18" charset="0"/>
            </a:endParaRPr>
          </a:p>
        </p:txBody>
      </p:sp>
      <p:sp>
        <p:nvSpPr>
          <p:cNvPr id="21" name="TextBox 20"/>
          <p:cNvSpPr txBox="1"/>
          <p:nvPr/>
        </p:nvSpPr>
        <p:spPr>
          <a:xfrm>
            <a:off x="76200" y="2664023"/>
            <a:ext cx="1524000" cy="307777"/>
          </a:xfrm>
          <a:prstGeom prst="rect">
            <a:avLst/>
          </a:prstGeom>
          <a:noFill/>
        </p:spPr>
        <p:txBody>
          <a:bodyPr wrap="square" rtlCol="0">
            <a:spAutoFit/>
          </a:bodyPr>
          <a:lstStyle/>
          <a:p>
            <a:r>
              <a:rPr lang="en-US" sz="1400" dirty="0" smtClean="0">
                <a:latin typeface="Book Antiqua" pitchFamily="18" charset="0"/>
              </a:rPr>
              <a:t>Education:</a:t>
            </a:r>
            <a:endParaRPr lang="en-US" sz="1400" dirty="0">
              <a:latin typeface="Book Antiqua" pitchFamily="18" charset="0"/>
            </a:endParaRPr>
          </a:p>
        </p:txBody>
      </p:sp>
      <p:sp>
        <p:nvSpPr>
          <p:cNvPr id="24" name="Rectangle 23"/>
          <p:cNvSpPr/>
          <p:nvPr/>
        </p:nvSpPr>
        <p:spPr>
          <a:xfrm>
            <a:off x="1066800" y="4343400"/>
            <a:ext cx="2971800" cy="261610"/>
          </a:xfrm>
          <a:prstGeom prst="rect">
            <a:avLst/>
          </a:prstGeom>
        </p:spPr>
        <p:txBody>
          <a:bodyPr wrap="square">
            <a:spAutoFit/>
          </a:bodyPr>
          <a:lstStyle/>
          <a:p>
            <a:pPr algn="ctr"/>
            <a:r>
              <a:rPr lang="en-US" sz="1100" b="1" dirty="0" smtClean="0">
                <a:latin typeface="Book Antiqua" pitchFamily="18" charset="0"/>
              </a:rPr>
              <a:t>Crèche &amp; Preprimary school  Programme</a:t>
            </a:r>
            <a:endParaRPr lang="en-US" sz="1100" dirty="0">
              <a:latin typeface="Book Antiqua" pitchFamily="18" charset="0"/>
            </a:endParaRPr>
          </a:p>
        </p:txBody>
      </p:sp>
      <p:sp>
        <p:nvSpPr>
          <p:cNvPr id="26" name="Rectangle 25"/>
          <p:cNvSpPr/>
          <p:nvPr/>
        </p:nvSpPr>
        <p:spPr>
          <a:xfrm>
            <a:off x="152400" y="6215390"/>
            <a:ext cx="2286000" cy="261610"/>
          </a:xfrm>
          <a:prstGeom prst="rect">
            <a:avLst/>
          </a:prstGeom>
        </p:spPr>
        <p:txBody>
          <a:bodyPr wrap="square">
            <a:spAutoFit/>
          </a:bodyPr>
          <a:lstStyle/>
          <a:p>
            <a:pPr algn="ctr"/>
            <a:r>
              <a:rPr lang="en-US" sz="1100" b="1" dirty="0" smtClean="0">
                <a:latin typeface="Book Antiqua" pitchFamily="18" charset="0"/>
              </a:rPr>
              <a:t>Home for Destitute Children</a:t>
            </a:r>
            <a:endParaRPr lang="en-US" sz="1100" b="1" dirty="0">
              <a:latin typeface="Book Antiqua" pitchFamily="18" charset="0"/>
            </a:endParaRPr>
          </a:p>
        </p:txBody>
      </p:sp>
      <p:pic>
        <p:nvPicPr>
          <p:cNvPr id="29" name="Picture 5" descr="G:\Photo\library photo\Picture 628.jpg"/>
          <p:cNvPicPr>
            <a:picLocks noChangeAspect="1" noChangeArrowheads="1"/>
          </p:cNvPicPr>
          <p:nvPr/>
        </p:nvPicPr>
        <p:blipFill>
          <a:blip r:embed="rId4" cstate="print"/>
          <a:srcRect r="1144" b="2141"/>
          <a:stretch>
            <a:fillRect/>
          </a:stretch>
        </p:blipFill>
        <p:spPr bwMode="auto">
          <a:xfrm>
            <a:off x="4572000" y="2895600"/>
            <a:ext cx="2209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Rectangle 32"/>
          <p:cNvSpPr/>
          <p:nvPr/>
        </p:nvSpPr>
        <p:spPr>
          <a:xfrm>
            <a:off x="4876800" y="4310390"/>
            <a:ext cx="4114800" cy="261610"/>
          </a:xfrm>
          <a:prstGeom prst="rect">
            <a:avLst/>
          </a:prstGeom>
        </p:spPr>
        <p:txBody>
          <a:bodyPr wrap="square">
            <a:spAutoFit/>
          </a:bodyPr>
          <a:lstStyle/>
          <a:p>
            <a:pPr algn="ctr">
              <a:tabLst>
                <a:tab pos="169828" algn="l"/>
                <a:tab pos="228554" algn="l"/>
              </a:tabLst>
            </a:pPr>
            <a:r>
              <a:rPr lang="en-US" sz="1100" b="1" dirty="0" smtClean="0">
                <a:latin typeface="Book Antiqua" pitchFamily="18" charset="0"/>
              </a:rPr>
              <a:t>Community Library &amp; VIS School</a:t>
            </a:r>
            <a:endParaRPr lang="en-US" sz="1400" b="1" dirty="0" smtClean="0">
              <a:latin typeface="Book Antiqua" pitchFamily="18" charset="0"/>
            </a:endParaRPr>
          </a:p>
        </p:txBody>
      </p:sp>
      <p:pic>
        <p:nvPicPr>
          <p:cNvPr id="15372" name="Picture 12" descr="F:\Housing &amp; Library 345.jpg"/>
          <p:cNvPicPr>
            <a:picLocks noChangeAspect="1" noChangeArrowheads="1"/>
          </p:cNvPicPr>
          <p:nvPr/>
        </p:nvPicPr>
        <p:blipFill>
          <a:blip r:embed="rId5" cstate="print"/>
          <a:srcRect t="8333" r="21878" b="26268"/>
          <a:stretch>
            <a:fillRect/>
          </a:stretch>
        </p:blipFill>
        <p:spPr bwMode="auto">
          <a:xfrm>
            <a:off x="2514601" y="4800600"/>
            <a:ext cx="2209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Rectangle 34"/>
          <p:cNvSpPr/>
          <p:nvPr/>
        </p:nvSpPr>
        <p:spPr>
          <a:xfrm>
            <a:off x="2514600" y="6215390"/>
            <a:ext cx="4419600" cy="261610"/>
          </a:xfrm>
          <a:prstGeom prst="rect">
            <a:avLst/>
          </a:prstGeom>
        </p:spPr>
        <p:txBody>
          <a:bodyPr wrap="square">
            <a:spAutoFit/>
          </a:bodyPr>
          <a:lstStyle/>
          <a:p>
            <a:pPr algn="ctr"/>
            <a:r>
              <a:rPr lang="en-US" sz="1100" b="1" dirty="0" smtClean="0">
                <a:latin typeface="Book Antiqua" pitchFamily="18" charset="0"/>
              </a:rPr>
              <a:t>140 km PWD &amp; Village Roadside #10,00,000  Tree Plantation </a:t>
            </a:r>
            <a:endParaRPr lang="en-US" sz="1100" b="1" dirty="0">
              <a:latin typeface="Book Antiqua" pitchFamily="18" charset="0"/>
            </a:endParaRPr>
          </a:p>
        </p:txBody>
      </p:sp>
      <p:pic>
        <p:nvPicPr>
          <p:cNvPr id="15373" name="Picture 13" descr="D:\VSSU\Necessary Doc\VSSU Importants Docs\Environmental Sustainability (1).jpg"/>
          <p:cNvPicPr>
            <a:picLocks noChangeAspect="1" noChangeArrowheads="1"/>
          </p:cNvPicPr>
          <p:nvPr/>
        </p:nvPicPr>
        <p:blipFill>
          <a:blip r:embed="rId6" cstate="print"/>
          <a:srcRect l="3571" t="5333" b="5787"/>
          <a:stretch>
            <a:fillRect/>
          </a:stretch>
        </p:blipFill>
        <p:spPr bwMode="auto">
          <a:xfrm>
            <a:off x="7010400" y="4800600"/>
            <a:ext cx="1981200" cy="142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Rectangle 37"/>
          <p:cNvSpPr/>
          <p:nvPr/>
        </p:nvSpPr>
        <p:spPr>
          <a:xfrm>
            <a:off x="7010400" y="6172200"/>
            <a:ext cx="1981200" cy="261610"/>
          </a:xfrm>
          <a:prstGeom prst="rect">
            <a:avLst/>
          </a:prstGeom>
        </p:spPr>
        <p:txBody>
          <a:bodyPr wrap="square">
            <a:spAutoFit/>
          </a:bodyPr>
          <a:lstStyle/>
          <a:p>
            <a:pPr algn="ctr"/>
            <a:r>
              <a:rPr lang="en-US" sz="1100" b="1" dirty="0" smtClean="0">
                <a:latin typeface="Book Antiqua" pitchFamily="18" charset="0"/>
              </a:rPr>
              <a:t>Organic Farming &amp; Nursery</a:t>
            </a:r>
            <a:endParaRPr lang="en-US" sz="1100" b="1" dirty="0">
              <a:latin typeface="Book Antiqua" pitchFamily="18" charset="0"/>
            </a:endParaRPr>
          </a:p>
        </p:txBody>
      </p:sp>
      <p:sp>
        <p:nvSpPr>
          <p:cNvPr id="28" name="TextBox 27"/>
          <p:cNvSpPr txBox="1"/>
          <p:nvPr/>
        </p:nvSpPr>
        <p:spPr>
          <a:xfrm>
            <a:off x="152400" y="2405390"/>
            <a:ext cx="2286000" cy="261610"/>
          </a:xfrm>
          <a:prstGeom prst="rect">
            <a:avLst/>
          </a:prstGeom>
          <a:noFill/>
        </p:spPr>
        <p:txBody>
          <a:bodyPr wrap="square" rtlCol="0">
            <a:spAutoFit/>
          </a:bodyPr>
          <a:lstStyle/>
          <a:p>
            <a:pPr algn="ctr"/>
            <a:r>
              <a:rPr lang="en-US" sz="1100" b="1" dirty="0" smtClean="0">
                <a:latin typeface="Book Antiqua" pitchFamily="18" charset="0"/>
              </a:rPr>
              <a:t>Self-Help Group Meeting</a:t>
            </a:r>
            <a:endParaRPr lang="en-US" sz="1100" b="1" dirty="0">
              <a:latin typeface="Book Antiqua" pitchFamily="18" charset="0"/>
            </a:endParaRPr>
          </a:p>
        </p:txBody>
      </p:sp>
      <p:sp>
        <p:nvSpPr>
          <p:cNvPr id="30" name="TextBox 29"/>
          <p:cNvSpPr txBox="1"/>
          <p:nvPr/>
        </p:nvSpPr>
        <p:spPr>
          <a:xfrm>
            <a:off x="2514600" y="2405390"/>
            <a:ext cx="3276600" cy="261610"/>
          </a:xfrm>
          <a:prstGeom prst="rect">
            <a:avLst/>
          </a:prstGeom>
          <a:noFill/>
        </p:spPr>
        <p:txBody>
          <a:bodyPr wrap="square" rtlCol="0">
            <a:spAutoFit/>
          </a:bodyPr>
          <a:lstStyle/>
          <a:p>
            <a:pPr algn="ctr"/>
            <a:r>
              <a:rPr lang="en-US" sz="1100" b="1" dirty="0" smtClean="0">
                <a:latin typeface="Book Antiqua" pitchFamily="18" charset="0"/>
              </a:rPr>
              <a:t>         </a:t>
            </a:r>
            <a:r>
              <a:rPr lang="en-US" sz="1000" b="1" dirty="0" smtClean="0">
                <a:latin typeface="Book Antiqua" pitchFamily="18" charset="0"/>
              </a:rPr>
              <a:t>Women of Self-Help Group visiting VSSU</a:t>
            </a:r>
            <a:endParaRPr lang="en-US" sz="1000" b="1" dirty="0">
              <a:latin typeface="Book Antiqua" pitchFamily="18" charset="0"/>
            </a:endParaRPr>
          </a:p>
        </p:txBody>
      </p:sp>
      <p:sp>
        <p:nvSpPr>
          <p:cNvPr id="31" name="TextBox 30"/>
          <p:cNvSpPr txBox="1"/>
          <p:nvPr/>
        </p:nvSpPr>
        <p:spPr>
          <a:xfrm>
            <a:off x="5715000" y="2405390"/>
            <a:ext cx="3276600" cy="261610"/>
          </a:xfrm>
          <a:prstGeom prst="rect">
            <a:avLst/>
          </a:prstGeom>
          <a:noFill/>
        </p:spPr>
        <p:txBody>
          <a:bodyPr wrap="square" rtlCol="0">
            <a:spAutoFit/>
          </a:bodyPr>
          <a:lstStyle/>
          <a:p>
            <a:pPr algn="ctr"/>
            <a:r>
              <a:rPr lang="en-US" sz="1100" b="1" dirty="0" smtClean="0">
                <a:latin typeface="Book Antiqua" pitchFamily="18" charset="0"/>
              </a:rPr>
              <a:t>Business Dev training for SHGs</a:t>
            </a:r>
            <a:endParaRPr lang="en-US" sz="1100" b="1" dirty="0">
              <a:latin typeface="Book Antiqua" pitchFamily="18" charset="0"/>
            </a:endParaRPr>
          </a:p>
        </p:txBody>
      </p:sp>
      <p:pic>
        <p:nvPicPr>
          <p:cNvPr id="2051" name="Picture 3" descr="F:\Children Photo\Independence day 2007 133.jpg"/>
          <p:cNvPicPr>
            <a:picLocks noChangeAspect="1" noChangeArrowheads="1"/>
          </p:cNvPicPr>
          <p:nvPr/>
        </p:nvPicPr>
        <p:blipFill>
          <a:blip r:embed="rId7" cstate="print"/>
          <a:srcRect l="5490" t="21097"/>
          <a:stretch>
            <a:fillRect/>
          </a:stretch>
        </p:blipFill>
        <p:spPr bwMode="auto">
          <a:xfrm>
            <a:off x="152400" y="4800600"/>
            <a:ext cx="2307159" cy="1444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6" name="Straight Connector 35"/>
          <p:cNvCxnSpPr/>
          <p:nvPr/>
        </p:nvCxnSpPr>
        <p:spPr>
          <a:xfrm>
            <a:off x="0" y="609600"/>
            <a:ext cx="9144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6" descr="Women empowerment prog training supported by Planning Com. GOI.JPG"/>
          <p:cNvPicPr>
            <a:picLocks noChangeAspect="1"/>
          </p:cNvPicPr>
          <p:nvPr/>
        </p:nvPicPr>
        <p:blipFill>
          <a:blip r:embed="rId8" cstate="print"/>
          <a:stretch>
            <a:fillRect/>
          </a:stretch>
        </p:blipFill>
        <p:spPr>
          <a:xfrm>
            <a:off x="6019800" y="838200"/>
            <a:ext cx="2819399"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39" descr="DSC_2151.JPG"/>
          <p:cNvPicPr>
            <a:picLocks noChangeAspect="1"/>
          </p:cNvPicPr>
          <p:nvPr/>
        </p:nvPicPr>
        <p:blipFill>
          <a:blip r:embed="rId9" cstate="print"/>
          <a:stretch>
            <a:fillRect/>
          </a:stretch>
        </p:blipFill>
        <p:spPr>
          <a:xfrm>
            <a:off x="4876800" y="4800600"/>
            <a:ext cx="2057400" cy="1393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41" descr="DSC02610.JPG"/>
          <p:cNvPicPr>
            <a:picLocks noChangeAspect="1"/>
          </p:cNvPicPr>
          <p:nvPr/>
        </p:nvPicPr>
        <p:blipFill>
          <a:blip r:embed="rId10" cstate="print"/>
          <a:stretch>
            <a:fillRect/>
          </a:stretch>
        </p:blipFill>
        <p:spPr>
          <a:xfrm>
            <a:off x="304800" y="2895600"/>
            <a:ext cx="19050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Picture 42" descr="VSSU  Pomoting Education.jpg"/>
          <p:cNvPicPr>
            <a:picLocks noChangeAspect="1"/>
          </p:cNvPicPr>
          <p:nvPr/>
        </p:nvPicPr>
        <p:blipFill>
          <a:blip r:embed="rId11" cstate="print">
            <a:lum contrast="10000"/>
          </a:blip>
          <a:stretch>
            <a:fillRect/>
          </a:stretch>
        </p:blipFill>
        <p:spPr>
          <a:xfrm>
            <a:off x="2362200" y="2895600"/>
            <a:ext cx="21336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descr="02.JPG"/>
          <p:cNvPicPr>
            <a:picLocks noChangeAspect="1"/>
          </p:cNvPicPr>
          <p:nvPr/>
        </p:nvPicPr>
        <p:blipFill>
          <a:blip r:embed="rId12" cstate="print"/>
          <a:srcRect l="10000" t="20000" b="16667"/>
          <a:stretch>
            <a:fillRect/>
          </a:stretch>
        </p:blipFill>
        <p:spPr>
          <a:xfrm>
            <a:off x="6858000" y="2895600"/>
            <a:ext cx="21336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VSSU\Board\Sir-Kapil Mondal\Sir\Carpet Weaving.jpg"/>
          <p:cNvPicPr>
            <a:picLocks noChangeAspect="1" noChangeArrowheads="1"/>
          </p:cNvPicPr>
          <p:nvPr/>
        </p:nvPicPr>
        <p:blipFill>
          <a:blip r:embed="rId3" cstate="print"/>
          <a:srcRect t="34152" b="678"/>
          <a:stretch>
            <a:fillRect/>
          </a:stretch>
        </p:blipFill>
        <p:spPr bwMode="auto">
          <a:xfrm>
            <a:off x="6858000" y="2514600"/>
            <a:ext cx="2133600" cy="1447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a:off x="4572000" y="76200"/>
            <a:ext cx="4419600" cy="307777"/>
          </a:xfrm>
          <a:prstGeom prst="rect">
            <a:avLst/>
          </a:prstGeom>
          <a:noFill/>
        </p:spPr>
        <p:txBody>
          <a:bodyPr wrap="square" rtlCol="0">
            <a:spAutoFit/>
          </a:bodyPr>
          <a:lstStyle/>
          <a:p>
            <a:pPr algn="ctr"/>
            <a:r>
              <a:rPr lang="en-US" sz="1400" b="1" dirty="0" smtClean="0">
                <a:latin typeface="Perpetua" pitchFamily="18" charset="0"/>
              </a:rPr>
              <a:t>Rural Tourism &amp; Rain Water harvesting project</a:t>
            </a:r>
            <a:endParaRPr lang="en-US" sz="1400" b="1" dirty="0">
              <a:latin typeface="Perpetua" pitchFamily="18" charset="0"/>
            </a:endParaRPr>
          </a:p>
        </p:txBody>
      </p:sp>
      <p:sp>
        <p:nvSpPr>
          <p:cNvPr id="22" name="TextBox 21"/>
          <p:cNvSpPr txBox="1"/>
          <p:nvPr/>
        </p:nvSpPr>
        <p:spPr>
          <a:xfrm>
            <a:off x="228600" y="2206823"/>
            <a:ext cx="4343400" cy="307777"/>
          </a:xfrm>
          <a:prstGeom prst="rect">
            <a:avLst/>
          </a:prstGeom>
          <a:noFill/>
        </p:spPr>
        <p:txBody>
          <a:bodyPr wrap="square" rtlCol="0">
            <a:spAutoFit/>
          </a:bodyPr>
          <a:lstStyle/>
          <a:p>
            <a:pPr algn="ctr"/>
            <a:r>
              <a:rPr lang="en-US" sz="1400" b="1" dirty="0" smtClean="0">
                <a:latin typeface="Perpetua" pitchFamily="18" charset="0"/>
              </a:rPr>
              <a:t>Vocational Training </a:t>
            </a:r>
            <a:r>
              <a:rPr lang="en-US" sz="1400" b="1" dirty="0" err="1" smtClean="0">
                <a:latin typeface="Perpetua" pitchFamily="18" charset="0"/>
              </a:rPr>
              <a:t>prog</a:t>
            </a:r>
            <a:r>
              <a:rPr lang="en-US" sz="1400" b="1" dirty="0" smtClean="0">
                <a:latin typeface="Perpetua" pitchFamily="18" charset="0"/>
              </a:rPr>
              <a:t> for Women</a:t>
            </a:r>
            <a:endParaRPr lang="en-US" sz="1400" b="1" dirty="0">
              <a:latin typeface="Perpetua" pitchFamily="18" charset="0"/>
            </a:endParaRPr>
          </a:p>
        </p:txBody>
      </p:sp>
      <p:sp>
        <p:nvSpPr>
          <p:cNvPr id="24" name="TextBox 23"/>
          <p:cNvSpPr txBox="1"/>
          <p:nvPr/>
        </p:nvSpPr>
        <p:spPr>
          <a:xfrm>
            <a:off x="228600" y="5181600"/>
            <a:ext cx="4343400" cy="307777"/>
          </a:xfrm>
          <a:prstGeom prst="rect">
            <a:avLst/>
          </a:prstGeom>
          <a:noFill/>
        </p:spPr>
        <p:txBody>
          <a:bodyPr wrap="square" rtlCol="0">
            <a:spAutoFit/>
          </a:bodyPr>
          <a:lstStyle/>
          <a:p>
            <a:pPr algn="ctr"/>
            <a:r>
              <a:rPr lang="en-US" sz="1400" b="1" dirty="0" smtClean="0">
                <a:latin typeface="Perpetua" pitchFamily="18" charset="0"/>
              </a:rPr>
              <a:t>Rain water Harvesting</a:t>
            </a:r>
            <a:endParaRPr lang="en-US" sz="1400" b="1" dirty="0">
              <a:latin typeface="Perpetua" pitchFamily="18" charset="0"/>
            </a:endParaRPr>
          </a:p>
        </p:txBody>
      </p:sp>
      <p:sp>
        <p:nvSpPr>
          <p:cNvPr id="25" name="Rectangle 24"/>
          <p:cNvSpPr/>
          <p:nvPr/>
        </p:nvSpPr>
        <p:spPr>
          <a:xfrm>
            <a:off x="304800" y="4343400"/>
            <a:ext cx="4038600" cy="307777"/>
          </a:xfrm>
          <a:prstGeom prst="rect">
            <a:avLst/>
          </a:prstGeom>
        </p:spPr>
        <p:txBody>
          <a:bodyPr wrap="square">
            <a:spAutoFit/>
          </a:bodyPr>
          <a:lstStyle/>
          <a:p>
            <a:pPr algn="ctr"/>
            <a:r>
              <a:rPr lang="en-US" sz="1400" b="1" dirty="0" smtClean="0">
                <a:latin typeface="Perpetua" pitchFamily="18" charset="0"/>
              </a:rPr>
              <a:t>Skill Development for youth and women </a:t>
            </a:r>
            <a:endParaRPr lang="en-US" sz="1400" b="1" dirty="0">
              <a:latin typeface="Perpetua" pitchFamily="18" charset="0"/>
            </a:endParaRPr>
          </a:p>
        </p:txBody>
      </p:sp>
      <p:sp>
        <p:nvSpPr>
          <p:cNvPr id="26" name="Rectangle 25"/>
          <p:cNvSpPr/>
          <p:nvPr/>
        </p:nvSpPr>
        <p:spPr>
          <a:xfrm>
            <a:off x="6858000" y="4340423"/>
            <a:ext cx="2057400" cy="246221"/>
          </a:xfrm>
          <a:prstGeom prst="rect">
            <a:avLst/>
          </a:prstGeom>
        </p:spPr>
        <p:txBody>
          <a:bodyPr wrap="square">
            <a:spAutoFit/>
          </a:bodyPr>
          <a:lstStyle/>
          <a:p>
            <a:pPr algn="ctr"/>
            <a:r>
              <a:rPr lang="en-US" sz="1000" b="1" dirty="0" smtClean="0">
                <a:latin typeface="Perpetua" pitchFamily="18" charset="0"/>
              </a:rPr>
              <a:t>Food Prog. For Under privileged </a:t>
            </a:r>
            <a:endParaRPr lang="en-US" sz="1000" b="1" dirty="0">
              <a:latin typeface="Perpetua" pitchFamily="18" charset="0"/>
            </a:endParaRPr>
          </a:p>
        </p:txBody>
      </p:sp>
      <p:sp>
        <p:nvSpPr>
          <p:cNvPr id="39" name="TextBox 38"/>
          <p:cNvSpPr txBox="1"/>
          <p:nvPr/>
        </p:nvSpPr>
        <p:spPr>
          <a:xfrm>
            <a:off x="304800" y="76200"/>
            <a:ext cx="4267200" cy="307777"/>
          </a:xfrm>
          <a:prstGeom prst="rect">
            <a:avLst/>
          </a:prstGeom>
          <a:noFill/>
        </p:spPr>
        <p:txBody>
          <a:bodyPr wrap="square" rtlCol="0">
            <a:spAutoFit/>
          </a:bodyPr>
          <a:lstStyle/>
          <a:p>
            <a:pPr algn="ctr"/>
            <a:r>
              <a:rPr lang="en-US" sz="1400" b="1" dirty="0" smtClean="0">
                <a:latin typeface="Perpetua" pitchFamily="18" charset="0"/>
              </a:rPr>
              <a:t>Social Forestry and Mangrove Restoration</a:t>
            </a:r>
            <a:endParaRPr lang="en-US" sz="1400" b="1" dirty="0">
              <a:latin typeface="Perpetua" pitchFamily="18" charset="0"/>
            </a:endParaRPr>
          </a:p>
        </p:txBody>
      </p:sp>
      <p:sp>
        <p:nvSpPr>
          <p:cNvPr id="40" name="TextBox 39"/>
          <p:cNvSpPr txBox="1"/>
          <p:nvPr/>
        </p:nvSpPr>
        <p:spPr>
          <a:xfrm>
            <a:off x="4572000" y="1778912"/>
            <a:ext cx="4114800" cy="261610"/>
          </a:xfrm>
          <a:prstGeom prst="rect">
            <a:avLst/>
          </a:prstGeom>
          <a:noFill/>
        </p:spPr>
        <p:txBody>
          <a:bodyPr wrap="square" rtlCol="0">
            <a:spAutoFit/>
          </a:bodyPr>
          <a:lstStyle/>
          <a:p>
            <a:pPr algn="ctr"/>
            <a:r>
              <a:rPr lang="en-US" sz="1100" b="1" dirty="0" smtClean="0">
                <a:latin typeface="Book Antiqua" pitchFamily="18" charset="0"/>
              </a:rPr>
              <a:t>Great men Gallery &amp; RAIN  water harvesting unit</a:t>
            </a:r>
            <a:endParaRPr lang="en-US" sz="1100" b="1" dirty="0">
              <a:latin typeface="Book Antiqua" pitchFamily="18" charset="0"/>
            </a:endParaRPr>
          </a:p>
        </p:txBody>
      </p:sp>
      <p:sp>
        <p:nvSpPr>
          <p:cNvPr id="42" name="TextBox 41"/>
          <p:cNvSpPr txBox="1"/>
          <p:nvPr/>
        </p:nvSpPr>
        <p:spPr>
          <a:xfrm>
            <a:off x="304800" y="1798767"/>
            <a:ext cx="4191000" cy="261610"/>
          </a:xfrm>
          <a:prstGeom prst="rect">
            <a:avLst/>
          </a:prstGeom>
          <a:noFill/>
        </p:spPr>
        <p:txBody>
          <a:bodyPr wrap="square" rtlCol="0">
            <a:spAutoFit/>
          </a:bodyPr>
          <a:lstStyle/>
          <a:p>
            <a:pPr algn="ctr"/>
            <a:r>
              <a:rPr lang="en-US" sz="1100" b="1" dirty="0" smtClean="0">
                <a:latin typeface="Book Antiqua" pitchFamily="18" charset="0"/>
              </a:rPr>
              <a:t>Mangrove Plantation &amp; Conservation for Sunderban</a:t>
            </a:r>
            <a:endParaRPr lang="en-US" sz="1100" b="1" dirty="0">
              <a:latin typeface="Book Antiqua" pitchFamily="18" charset="0"/>
            </a:endParaRPr>
          </a:p>
        </p:txBody>
      </p:sp>
      <p:sp>
        <p:nvSpPr>
          <p:cNvPr id="43" name="TextBox 42"/>
          <p:cNvSpPr txBox="1"/>
          <p:nvPr/>
        </p:nvSpPr>
        <p:spPr>
          <a:xfrm>
            <a:off x="304800" y="4005590"/>
            <a:ext cx="6096000" cy="261610"/>
          </a:xfrm>
          <a:prstGeom prst="rect">
            <a:avLst/>
          </a:prstGeom>
          <a:noFill/>
        </p:spPr>
        <p:txBody>
          <a:bodyPr wrap="square" rtlCol="0">
            <a:spAutoFit/>
          </a:bodyPr>
          <a:lstStyle/>
          <a:p>
            <a:pPr algn="ctr"/>
            <a:r>
              <a:rPr lang="en-US" sz="1100" b="1" dirty="0" smtClean="0">
                <a:latin typeface="Book Antiqua" pitchFamily="18" charset="0"/>
              </a:rPr>
              <a:t>                            Tailoring training                                                                 Computer training  </a:t>
            </a:r>
            <a:endParaRPr lang="en-US" sz="1100" b="1" dirty="0">
              <a:latin typeface="Book Antiqua" pitchFamily="18" charset="0"/>
            </a:endParaRPr>
          </a:p>
        </p:txBody>
      </p:sp>
      <p:sp>
        <p:nvSpPr>
          <p:cNvPr id="44" name="TextBox 43"/>
          <p:cNvSpPr txBox="1"/>
          <p:nvPr/>
        </p:nvSpPr>
        <p:spPr>
          <a:xfrm>
            <a:off x="4572000" y="6139190"/>
            <a:ext cx="2362200" cy="261610"/>
          </a:xfrm>
          <a:prstGeom prst="rect">
            <a:avLst/>
          </a:prstGeom>
          <a:noFill/>
        </p:spPr>
        <p:txBody>
          <a:bodyPr wrap="square" rtlCol="0">
            <a:spAutoFit/>
          </a:bodyPr>
          <a:lstStyle/>
          <a:p>
            <a:pPr algn="ctr"/>
            <a:r>
              <a:rPr lang="en-US" sz="1100" b="1" dirty="0" smtClean="0">
                <a:latin typeface="Book Antiqua" pitchFamily="18" charset="0"/>
              </a:rPr>
              <a:t>Old age relief programmes </a:t>
            </a:r>
            <a:endParaRPr lang="en-US" sz="1100" b="1" dirty="0">
              <a:latin typeface="Book Antiqua" pitchFamily="18" charset="0"/>
            </a:endParaRPr>
          </a:p>
        </p:txBody>
      </p:sp>
      <p:sp>
        <p:nvSpPr>
          <p:cNvPr id="45" name="TextBox 44"/>
          <p:cNvSpPr txBox="1"/>
          <p:nvPr/>
        </p:nvSpPr>
        <p:spPr>
          <a:xfrm>
            <a:off x="304800" y="6139190"/>
            <a:ext cx="4343400" cy="261610"/>
          </a:xfrm>
          <a:prstGeom prst="rect">
            <a:avLst/>
          </a:prstGeom>
          <a:noFill/>
        </p:spPr>
        <p:txBody>
          <a:bodyPr wrap="square" rtlCol="0">
            <a:spAutoFit/>
          </a:bodyPr>
          <a:lstStyle/>
          <a:p>
            <a:pPr algn="ctr"/>
            <a:r>
              <a:rPr lang="en-US" sz="1100" b="1" dirty="0" smtClean="0">
                <a:latin typeface="Book Antiqua" pitchFamily="18" charset="0"/>
              </a:rPr>
              <a:t>Residential Skill Training center for 5000+ trainees </a:t>
            </a:r>
            <a:endParaRPr lang="en-US" sz="1100" b="1" dirty="0">
              <a:latin typeface="Book Antiqua" pitchFamily="18" charset="0"/>
            </a:endParaRPr>
          </a:p>
        </p:txBody>
      </p:sp>
      <p:sp>
        <p:nvSpPr>
          <p:cNvPr id="46" name="TextBox 45"/>
          <p:cNvSpPr txBox="1"/>
          <p:nvPr/>
        </p:nvSpPr>
        <p:spPr>
          <a:xfrm>
            <a:off x="6781800" y="3962400"/>
            <a:ext cx="2133600" cy="261610"/>
          </a:xfrm>
          <a:prstGeom prst="rect">
            <a:avLst/>
          </a:prstGeom>
          <a:noFill/>
        </p:spPr>
        <p:txBody>
          <a:bodyPr wrap="square" rtlCol="0">
            <a:spAutoFit/>
          </a:bodyPr>
          <a:lstStyle/>
          <a:p>
            <a:pPr algn="ctr"/>
            <a:r>
              <a:rPr lang="en-US" sz="1100" b="1" dirty="0" smtClean="0">
                <a:latin typeface="Book Antiqua" pitchFamily="18" charset="0"/>
              </a:rPr>
              <a:t>Carpet Weaving..</a:t>
            </a:r>
            <a:endParaRPr lang="en-US" sz="1100" b="1" dirty="0">
              <a:latin typeface="Book Antiqua" pitchFamily="18" charset="0"/>
            </a:endParaRPr>
          </a:p>
        </p:txBody>
      </p:sp>
      <p:sp>
        <p:nvSpPr>
          <p:cNvPr id="47" name="TextBox 46"/>
          <p:cNvSpPr txBox="1"/>
          <p:nvPr/>
        </p:nvSpPr>
        <p:spPr>
          <a:xfrm>
            <a:off x="6858000" y="6139190"/>
            <a:ext cx="2057400" cy="430887"/>
          </a:xfrm>
          <a:prstGeom prst="rect">
            <a:avLst/>
          </a:prstGeom>
          <a:noFill/>
        </p:spPr>
        <p:txBody>
          <a:bodyPr wrap="square" rtlCol="0">
            <a:spAutoFit/>
          </a:bodyPr>
          <a:lstStyle/>
          <a:p>
            <a:pPr algn="ctr"/>
            <a:r>
              <a:rPr lang="en-US" sz="1100" b="1" dirty="0" smtClean="0">
                <a:latin typeface="Book Antiqua" pitchFamily="18" charset="0"/>
              </a:rPr>
              <a:t>Distribution of Rice &amp; pulse monthly basis. </a:t>
            </a:r>
            <a:endParaRPr lang="en-US" sz="1100" b="1" dirty="0">
              <a:latin typeface="Book Antiqua" pitchFamily="18" charset="0"/>
            </a:endParaRPr>
          </a:p>
        </p:txBody>
      </p:sp>
      <p:pic>
        <p:nvPicPr>
          <p:cNvPr id="29" name="Picture 28" descr="DSC02399.JPG"/>
          <p:cNvPicPr>
            <a:picLocks noChangeAspect="1"/>
          </p:cNvPicPr>
          <p:nvPr/>
        </p:nvPicPr>
        <p:blipFill>
          <a:blip r:embed="rId4" cstate="print"/>
          <a:stretch>
            <a:fillRect/>
          </a:stretch>
        </p:blipFill>
        <p:spPr>
          <a:xfrm>
            <a:off x="2057400" y="2514600"/>
            <a:ext cx="2209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descr="DSC00831.JPG"/>
          <p:cNvPicPr>
            <a:picLocks noChangeAspect="1"/>
          </p:cNvPicPr>
          <p:nvPr/>
        </p:nvPicPr>
        <p:blipFill>
          <a:blip r:embed="rId5" cstate="print"/>
          <a:stretch>
            <a:fillRect/>
          </a:stretch>
        </p:blipFill>
        <p:spPr>
          <a:xfrm>
            <a:off x="304800" y="4648200"/>
            <a:ext cx="19812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Dress sharee distribution during Durga Puja oct 2013.JPG"/>
          <p:cNvPicPr>
            <a:picLocks noChangeAspect="1"/>
          </p:cNvPicPr>
          <p:nvPr/>
        </p:nvPicPr>
        <p:blipFill>
          <a:blip r:embed="rId6" cstate="print"/>
          <a:stretch>
            <a:fillRect/>
          </a:stretch>
        </p:blipFill>
        <p:spPr>
          <a:xfrm>
            <a:off x="4800600" y="4648200"/>
            <a:ext cx="20320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49" descr="greatmen galery.jpg"/>
          <p:cNvPicPr>
            <a:picLocks noChangeAspect="1"/>
          </p:cNvPicPr>
          <p:nvPr/>
        </p:nvPicPr>
        <p:blipFill>
          <a:blip r:embed="rId7" cstate="print"/>
          <a:stretch>
            <a:fillRect/>
          </a:stretch>
        </p:blipFill>
        <p:spPr>
          <a:xfrm>
            <a:off x="4800600" y="381000"/>
            <a:ext cx="2133599"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descr="IMG_4740.JPG"/>
          <p:cNvPicPr>
            <a:picLocks noChangeAspect="1"/>
          </p:cNvPicPr>
          <p:nvPr/>
        </p:nvPicPr>
        <p:blipFill>
          <a:blip r:embed="rId8" cstate="print"/>
          <a:stretch>
            <a:fillRect/>
          </a:stretch>
        </p:blipFill>
        <p:spPr>
          <a:xfrm>
            <a:off x="7010400" y="381000"/>
            <a:ext cx="19050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descr="DSC00824.JPG"/>
          <p:cNvPicPr>
            <a:picLocks noChangeAspect="1"/>
          </p:cNvPicPr>
          <p:nvPr/>
        </p:nvPicPr>
        <p:blipFill>
          <a:blip r:embed="rId9" cstate="print"/>
          <a:srcRect t="16667" r="37500" b="26667"/>
          <a:stretch>
            <a:fillRect/>
          </a:stretch>
        </p:blipFill>
        <p:spPr>
          <a:xfrm>
            <a:off x="4419600" y="2514600"/>
            <a:ext cx="2286000" cy="1502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descr="154170627_2768940476769768_3303362319021692298_o.jpg"/>
          <p:cNvPicPr>
            <a:picLocks noChangeAspect="1"/>
          </p:cNvPicPr>
          <p:nvPr/>
        </p:nvPicPr>
        <p:blipFill>
          <a:blip r:embed="rId10" cstate="print"/>
          <a:stretch>
            <a:fillRect/>
          </a:stretch>
        </p:blipFill>
        <p:spPr>
          <a:xfrm>
            <a:off x="2438400" y="381000"/>
            <a:ext cx="1981200" cy="145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20201109_065312 (2).jpg"/>
          <p:cNvPicPr>
            <a:picLocks noChangeAspect="1"/>
          </p:cNvPicPr>
          <p:nvPr/>
        </p:nvPicPr>
        <p:blipFill>
          <a:blip r:embed="rId11" cstate="print"/>
          <a:stretch>
            <a:fillRect/>
          </a:stretch>
        </p:blipFill>
        <p:spPr>
          <a:xfrm>
            <a:off x="228600" y="381000"/>
            <a:ext cx="21336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descr="a3fe5227-1908-4102-9fbd-d0b445419206.jpg"/>
          <p:cNvPicPr>
            <a:picLocks noChangeAspect="1"/>
          </p:cNvPicPr>
          <p:nvPr/>
        </p:nvPicPr>
        <p:blipFill>
          <a:blip r:embed="rId12" cstate="print"/>
          <a:stretch>
            <a:fillRect/>
          </a:stretch>
        </p:blipFill>
        <p:spPr>
          <a:xfrm>
            <a:off x="152400" y="2514600"/>
            <a:ext cx="1828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descr="DSC06474.JPG"/>
          <p:cNvPicPr>
            <a:picLocks noChangeAspect="1"/>
          </p:cNvPicPr>
          <p:nvPr/>
        </p:nvPicPr>
        <p:blipFill>
          <a:blip r:embed="rId13" cstate="print"/>
          <a:stretch>
            <a:fillRect/>
          </a:stretch>
        </p:blipFill>
        <p:spPr>
          <a:xfrm>
            <a:off x="2362200" y="4648200"/>
            <a:ext cx="20574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descr="relief distribution prog..JPG"/>
          <p:cNvPicPr>
            <a:picLocks noChangeAspect="1"/>
          </p:cNvPicPr>
          <p:nvPr/>
        </p:nvPicPr>
        <p:blipFill>
          <a:blip r:embed="rId14" cstate="print"/>
          <a:stretch>
            <a:fillRect/>
          </a:stretch>
        </p:blipFill>
        <p:spPr>
          <a:xfrm>
            <a:off x="6934200" y="4648200"/>
            <a:ext cx="19812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titute children are enjoying Cartoon at Library .JPG"/>
          <p:cNvPicPr>
            <a:picLocks noChangeAspect="1"/>
          </p:cNvPicPr>
          <p:nvPr/>
        </p:nvPicPr>
        <p:blipFill>
          <a:blip r:embed="rId2" cstate="print"/>
          <a:stretch>
            <a:fillRect/>
          </a:stretch>
        </p:blipFill>
        <p:spPr>
          <a:xfrm>
            <a:off x="304800" y="685800"/>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Handicraft Training for women in Oceannic Library.jpg"/>
          <p:cNvPicPr>
            <a:picLocks noChangeAspect="1"/>
          </p:cNvPicPr>
          <p:nvPr/>
        </p:nvPicPr>
        <p:blipFill>
          <a:blip r:embed="rId3" cstate="print"/>
          <a:stretch>
            <a:fillRect/>
          </a:stretch>
        </p:blipFill>
        <p:spPr>
          <a:xfrm>
            <a:off x="6781800" y="685800"/>
            <a:ext cx="19304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IMG_0086.JPG"/>
          <p:cNvPicPr>
            <a:picLocks noChangeAspect="1"/>
          </p:cNvPicPr>
          <p:nvPr/>
        </p:nvPicPr>
        <p:blipFill>
          <a:blip r:embed="rId4" cstate="print"/>
          <a:stretch>
            <a:fillRect/>
          </a:stretch>
        </p:blipFill>
        <p:spPr>
          <a:xfrm>
            <a:off x="2286000" y="685800"/>
            <a:ext cx="21336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Readers at Library.JPG"/>
          <p:cNvPicPr>
            <a:picLocks noChangeAspect="1"/>
          </p:cNvPicPr>
          <p:nvPr/>
        </p:nvPicPr>
        <p:blipFill>
          <a:blip r:embed="rId5" cstate="print"/>
          <a:stretch>
            <a:fillRect/>
          </a:stretch>
        </p:blipFill>
        <p:spPr>
          <a:xfrm>
            <a:off x="4572000" y="685800"/>
            <a:ext cx="19812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VSSU's New road from Park to HQ.jpg"/>
          <p:cNvPicPr>
            <a:picLocks noChangeAspect="1"/>
          </p:cNvPicPr>
          <p:nvPr/>
        </p:nvPicPr>
        <p:blipFill>
          <a:blip r:embed="rId6" cstate="print"/>
          <a:stretch>
            <a:fillRect/>
          </a:stretch>
        </p:blipFill>
        <p:spPr>
          <a:xfrm>
            <a:off x="304800" y="5334000"/>
            <a:ext cx="2057400" cy="132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etwt.jpg"/>
          <p:cNvPicPr>
            <a:picLocks noChangeAspect="1"/>
          </p:cNvPicPr>
          <p:nvPr/>
        </p:nvPicPr>
        <p:blipFill>
          <a:blip r:embed="rId7" cstate="print"/>
          <a:stretch>
            <a:fillRect/>
          </a:stretch>
        </p:blipFill>
        <p:spPr>
          <a:xfrm>
            <a:off x="4495800" y="2286000"/>
            <a:ext cx="4199573"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descr="20201109_083006 (1).jpg"/>
          <p:cNvPicPr>
            <a:picLocks noChangeAspect="1"/>
          </p:cNvPicPr>
          <p:nvPr/>
        </p:nvPicPr>
        <p:blipFill>
          <a:blip r:embed="rId8" cstate="print"/>
          <a:srcRect l="7500" t="12222"/>
          <a:stretch>
            <a:fillRect/>
          </a:stretch>
        </p:blipFill>
        <p:spPr>
          <a:xfrm>
            <a:off x="304800" y="3733800"/>
            <a:ext cx="20574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jytejyt.jpg"/>
          <p:cNvPicPr>
            <a:picLocks noChangeAspect="1"/>
          </p:cNvPicPr>
          <p:nvPr/>
        </p:nvPicPr>
        <p:blipFill>
          <a:blip r:embed="rId9" cstate="print"/>
          <a:srcRect r="7692" b="14530"/>
          <a:stretch>
            <a:fillRect/>
          </a:stretch>
        </p:blipFill>
        <p:spPr>
          <a:xfrm>
            <a:off x="2438400" y="2286000"/>
            <a:ext cx="1969008"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p:cNvSpPr txBox="1"/>
          <p:nvPr/>
        </p:nvSpPr>
        <p:spPr>
          <a:xfrm>
            <a:off x="1524000" y="228600"/>
            <a:ext cx="6096000" cy="369332"/>
          </a:xfrm>
          <a:prstGeom prst="rect">
            <a:avLst/>
          </a:prstGeom>
          <a:noFill/>
        </p:spPr>
        <p:txBody>
          <a:bodyPr wrap="square" rtlCol="0">
            <a:spAutoFit/>
          </a:bodyPr>
          <a:lstStyle/>
          <a:p>
            <a:pPr algn="ctr"/>
            <a:r>
              <a:rPr lang="en-US" b="1" dirty="0" smtClean="0">
                <a:latin typeface="Book Antiqua" pitchFamily="18" charset="0"/>
              </a:rPr>
              <a:t>Activities at a GLANCE - 2021 </a:t>
            </a:r>
            <a:endParaRPr lang="en-US" dirty="0"/>
          </a:p>
        </p:txBody>
      </p:sp>
      <p:pic>
        <p:nvPicPr>
          <p:cNvPr id="17" name="Picture 16" descr="dgjyrt.jpg"/>
          <p:cNvPicPr>
            <a:picLocks noChangeAspect="1"/>
          </p:cNvPicPr>
          <p:nvPr/>
        </p:nvPicPr>
        <p:blipFill>
          <a:blip r:embed="rId10" cstate="print"/>
          <a:stretch>
            <a:fillRect/>
          </a:stretch>
        </p:blipFill>
        <p:spPr>
          <a:xfrm>
            <a:off x="304800" y="2209800"/>
            <a:ext cx="19812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3eac7946-fb9d-4edb-a6cb-c2204031f8a9.jpg"/>
          <p:cNvPicPr>
            <a:picLocks noChangeAspect="1"/>
          </p:cNvPicPr>
          <p:nvPr/>
        </p:nvPicPr>
        <p:blipFill>
          <a:blip r:embed="rId11" cstate="print"/>
          <a:stretch>
            <a:fillRect/>
          </a:stretch>
        </p:blipFill>
        <p:spPr>
          <a:xfrm>
            <a:off x="2438400" y="5410200"/>
            <a:ext cx="1905000" cy="1314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7665dd67-4435-43b2-bc39-b190f82f8d4f.jpg"/>
          <p:cNvPicPr>
            <a:picLocks noChangeAspect="1"/>
          </p:cNvPicPr>
          <p:nvPr/>
        </p:nvPicPr>
        <p:blipFill>
          <a:blip r:embed="rId12" cstate="print"/>
          <a:stretch>
            <a:fillRect/>
          </a:stretch>
        </p:blipFill>
        <p:spPr>
          <a:xfrm>
            <a:off x="2438400" y="3810000"/>
            <a:ext cx="19304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descr="989f31e0-0064-44d8-9104-ede8ab425196.jpg"/>
          <p:cNvPicPr>
            <a:picLocks noChangeAspect="1"/>
          </p:cNvPicPr>
          <p:nvPr/>
        </p:nvPicPr>
        <p:blipFill>
          <a:blip r:embed="rId13" cstate="print"/>
          <a:stretch>
            <a:fillRect/>
          </a:stretch>
        </p:blipFill>
        <p:spPr>
          <a:xfrm>
            <a:off x="4495800" y="4419600"/>
            <a:ext cx="4114801"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87362"/>
          </a:xfrm>
        </p:spPr>
        <p:txBody>
          <a:bodyPr>
            <a:noAutofit/>
          </a:bodyPr>
          <a:lstStyle/>
          <a:p>
            <a:r>
              <a:rPr lang="en-US" sz="2800" dirty="0" smtClean="0"/>
              <a:t>VSSU’s Plantation &amp; developmental programme </a:t>
            </a:r>
            <a:endParaRPr lang="en-US" sz="2800" dirty="0"/>
          </a:p>
        </p:txBody>
      </p:sp>
      <p:pic>
        <p:nvPicPr>
          <p:cNvPr id="4" name="Content Placeholder 3" descr="dsv.jpg"/>
          <p:cNvPicPr>
            <a:picLocks noGrp="1" noChangeAspect="1"/>
          </p:cNvPicPr>
          <p:nvPr>
            <p:ph idx="1"/>
          </p:nvPr>
        </p:nvPicPr>
        <p:blipFill>
          <a:blip r:embed="rId2" cstate="print"/>
          <a:stretch>
            <a:fillRect/>
          </a:stretch>
        </p:blipFill>
        <p:spPr>
          <a:xfrm>
            <a:off x="1219200" y="2667000"/>
            <a:ext cx="22860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jytejyt.jpg"/>
          <p:cNvPicPr>
            <a:picLocks noChangeAspect="1"/>
          </p:cNvPicPr>
          <p:nvPr/>
        </p:nvPicPr>
        <p:blipFill>
          <a:blip r:embed="rId3" cstate="print"/>
          <a:stretch>
            <a:fillRect/>
          </a:stretch>
        </p:blipFill>
        <p:spPr>
          <a:xfrm>
            <a:off x="1219200" y="914400"/>
            <a:ext cx="19812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ytyj.jpg"/>
          <p:cNvPicPr>
            <a:picLocks noChangeAspect="1"/>
          </p:cNvPicPr>
          <p:nvPr/>
        </p:nvPicPr>
        <p:blipFill>
          <a:blip r:embed="rId4" cstate="print"/>
          <a:srcRect b="35943"/>
          <a:stretch>
            <a:fillRect/>
          </a:stretch>
        </p:blipFill>
        <p:spPr>
          <a:xfrm>
            <a:off x="3352800" y="990600"/>
            <a:ext cx="2209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20201109_065312.jpg"/>
          <p:cNvPicPr>
            <a:picLocks noChangeAspect="1"/>
          </p:cNvPicPr>
          <p:nvPr/>
        </p:nvPicPr>
        <p:blipFill>
          <a:blip r:embed="rId5" cstate="print"/>
          <a:stretch>
            <a:fillRect/>
          </a:stretch>
        </p:blipFill>
        <p:spPr>
          <a:xfrm>
            <a:off x="6248400" y="4267200"/>
            <a:ext cx="24384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20201109_081755.jpg"/>
          <p:cNvPicPr>
            <a:picLocks noChangeAspect="1"/>
          </p:cNvPicPr>
          <p:nvPr/>
        </p:nvPicPr>
        <p:blipFill>
          <a:blip r:embed="rId6" cstate="print"/>
          <a:stretch>
            <a:fillRect/>
          </a:stretch>
        </p:blipFill>
        <p:spPr>
          <a:xfrm>
            <a:off x="1143000" y="4267200"/>
            <a:ext cx="23368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Content Placeholder 3" descr="lecture of sustainable harvest.JPG"/>
          <p:cNvPicPr>
            <a:picLocks noChangeAspect="1"/>
          </p:cNvPicPr>
          <p:nvPr/>
        </p:nvPicPr>
        <p:blipFill>
          <a:blip r:embed="rId7" cstate="print"/>
          <a:stretch>
            <a:fillRect/>
          </a:stretch>
        </p:blipFill>
        <p:spPr>
          <a:xfrm>
            <a:off x="3657599" y="2590800"/>
            <a:ext cx="2540001"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fiuy.jpg"/>
          <p:cNvPicPr>
            <a:picLocks noChangeAspect="1"/>
          </p:cNvPicPr>
          <p:nvPr/>
        </p:nvPicPr>
        <p:blipFill>
          <a:blip r:embed="rId8" cstate="print"/>
          <a:stretch>
            <a:fillRect/>
          </a:stretch>
        </p:blipFill>
        <p:spPr>
          <a:xfrm>
            <a:off x="3581400" y="4419600"/>
            <a:ext cx="25908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Content Placeholder 3" descr="20201109_083021.jpg"/>
          <p:cNvPicPr>
            <a:picLocks noChangeAspect="1"/>
          </p:cNvPicPr>
          <p:nvPr/>
        </p:nvPicPr>
        <p:blipFill>
          <a:blip r:embed="rId9" cstate="print"/>
          <a:stretch>
            <a:fillRect/>
          </a:stretch>
        </p:blipFill>
        <p:spPr>
          <a:xfrm>
            <a:off x="6324600" y="2590800"/>
            <a:ext cx="2362200" cy="1535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tru.jpg"/>
          <p:cNvPicPr>
            <a:picLocks noChangeAspect="1"/>
          </p:cNvPicPr>
          <p:nvPr/>
        </p:nvPicPr>
        <p:blipFill>
          <a:blip r:embed="rId10" cstate="print"/>
          <a:stretch>
            <a:fillRect/>
          </a:stretch>
        </p:blipFill>
        <p:spPr>
          <a:xfrm>
            <a:off x="5638799" y="914400"/>
            <a:ext cx="2904565"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VSSU’s Programme At Sunderban </a:t>
            </a:r>
            <a:endParaRPr lang="en-US" sz="3200" dirty="0"/>
          </a:p>
        </p:txBody>
      </p:sp>
      <p:pic>
        <p:nvPicPr>
          <p:cNvPr id="4" name="Content Placeholder 3" descr="20201109_083021.jpg"/>
          <p:cNvPicPr>
            <a:picLocks noGrp="1" noChangeAspect="1"/>
          </p:cNvPicPr>
          <p:nvPr>
            <p:ph idx="1"/>
          </p:nvPr>
        </p:nvPicPr>
        <p:blipFill>
          <a:blip r:embed="rId2" cstate="print"/>
          <a:stretch>
            <a:fillRect/>
          </a:stretch>
        </p:blipFill>
        <p:spPr>
          <a:xfrm>
            <a:off x="1219200" y="1371600"/>
            <a:ext cx="23368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IMG_20200928_122544_607.jpg"/>
          <p:cNvPicPr>
            <a:picLocks noChangeAspect="1"/>
          </p:cNvPicPr>
          <p:nvPr/>
        </p:nvPicPr>
        <p:blipFill>
          <a:blip r:embed="rId3" cstate="print"/>
          <a:stretch>
            <a:fillRect/>
          </a:stretch>
        </p:blipFill>
        <p:spPr>
          <a:xfrm>
            <a:off x="1219200" y="3429000"/>
            <a:ext cx="20574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720bfa01-a75c-40d5-a612-189ced92cdfe.jpg"/>
          <p:cNvPicPr>
            <a:picLocks noChangeAspect="1"/>
          </p:cNvPicPr>
          <p:nvPr/>
        </p:nvPicPr>
        <p:blipFill>
          <a:blip r:embed="rId4" cstate="print"/>
          <a:srcRect t="25806"/>
          <a:stretch>
            <a:fillRect/>
          </a:stretch>
        </p:blipFill>
        <p:spPr>
          <a:xfrm>
            <a:off x="6324600" y="3352800"/>
            <a:ext cx="25146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IMG_0537.JPG"/>
          <p:cNvPicPr>
            <a:picLocks noChangeAspect="1"/>
          </p:cNvPicPr>
          <p:nvPr/>
        </p:nvPicPr>
        <p:blipFill>
          <a:blip r:embed="rId5" cstate="print"/>
          <a:stretch>
            <a:fillRect/>
          </a:stretch>
        </p:blipFill>
        <p:spPr>
          <a:xfrm>
            <a:off x="6324600" y="1371600"/>
            <a:ext cx="2382253"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IMG_2623.JPG"/>
          <p:cNvPicPr>
            <a:picLocks noChangeAspect="1"/>
          </p:cNvPicPr>
          <p:nvPr/>
        </p:nvPicPr>
        <p:blipFill>
          <a:blip r:embed="rId6" cstate="print"/>
          <a:stretch>
            <a:fillRect/>
          </a:stretch>
        </p:blipFill>
        <p:spPr>
          <a:xfrm>
            <a:off x="1219200" y="5181600"/>
            <a:ext cx="2286000" cy="1507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DSC05747.JPG"/>
          <p:cNvPicPr>
            <a:picLocks noChangeAspect="1"/>
          </p:cNvPicPr>
          <p:nvPr/>
        </p:nvPicPr>
        <p:blipFill>
          <a:blip r:embed="rId7" cstate="print"/>
          <a:stretch>
            <a:fillRect/>
          </a:stretch>
        </p:blipFill>
        <p:spPr>
          <a:xfrm>
            <a:off x="3657600" y="5181600"/>
            <a:ext cx="2374264"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M2U00702.MPG_000035240.jpg"/>
          <p:cNvPicPr>
            <a:picLocks noChangeAspect="1"/>
          </p:cNvPicPr>
          <p:nvPr/>
        </p:nvPicPr>
        <p:blipFill>
          <a:blip r:embed="rId8" cstate="print"/>
          <a:stretch>
            <a:fillRect/>
          </a:stretch>
        </p:blipFill>
        <p:spPr>
          <a:xfrm>
            <a:off x="6324600" y="5181600"/>
            <a:ext cx="24384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f4f4db97-d4dd-4c98-9144-81be9bc01e4a.jpg"/>
          <p:cNvPicPr>
            <a:picLocks noChangeAspect="1"/>
          </p:cNvPicPr>
          <p:nvPr/>
        </p:nvPicPr>
        <p:blipFill>
          <a:blip r:embed="rId9" cstate="print"/>
          <a:stretch>
            <a:fillRect/>
          </a:stretch>
        </p:blipFill>
        <p:spPr>
          <a:xfrm>
            <a:off x="3429000" y="3429000"/>
            <a:ext cx="27432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descr="VSSU  Pomoting Education.jpg"/>
          <p:cNvPicPr>
            <a:picLocks noChangeAspect="1"/>
          </p:cNvPicPr>
          <p:nvPr/>
        </p:nvPicPr>
        <p:blipFill>
          <a:blip r:embed="rId10" cstate="print"/>
          <a:stretch>
            <a:fillRect/>
          </a:stretch>
        </p:blipFill>
        <p:spPr>
          <a:xfrm>
            <a:off x="3657600" y="1371600"/>
            <a:ext cx="25654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887</TotalTime>
  <Words>2721</Words>
  <Application>Microsoft Office PowerPoint</Application>
  <PresentationFormat>On-screen Show (4:3)</PresentationFormat>
  <Paragraphs>214</Paragraphs>
  <Slides>26</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Solstice</vt:lpstr>
      <vt:lpstr>Acrobat Document</vt:lpstr>
      <vt:lpstr>Slide 1</vt:lpstr>
      <vt:lpstr>Slide 2</vt:lpstr>
      <vt:lpstr>Slide 3</vt:lpstr>
      <vt:lpstr>About VSSU</vt:lpstr>
      <vt:lpstr>Slide 5</vt:lpstr>
      <vt:lpstr>Slide 6</vt:lpstr>
      <vt:lpstr>Slide 7</vt:lpstr>
      <vt:lpstr>VSSU’s Plantation &amp; developmental programme </vt:lpstr>
      <vt:lpstr>VSSU’s Programme At Sunderban </vt:lpstr>
      <vt:lpstr>Glimpse of  programmes  dedicated  to Coastal Area</vt:lpstr>
      <vt:lpstr>Slide 11</vt:lpstr>
      <vt:lpstr>Slide 12</vt:lpstr>
      <vt:lpstr>“SAVING SUNDERBAN”</vt:lpstr>
      <vt:lpstr>The Challenge  </vt:lpstr>
      <vt:lpstr>Climate Change Impact</vt:lpstr>
      <vt:lpstr>Importance of Embankments </vt:lpstr>
      <vt:lpstr>Facts - Sunderban Embankments</vt:lpstr>
      <vt:lpstr>Mangrove can be a Effective Solution for protection of coastal areas</vt:lpstr>
      <vt:lpstr>Mangrove can be a Vegetative Solution for  Ecology &amp; Climate Change</vt:lpstr>
      <vt:lpstr>Species to Plant to protect Soil erosion </vt:lpstr>
      <vt:lpstr>Mangrove can be a solution for to Protect Embankments </vt:lpstr>
      <vt:lpstr> </vt:lpstr>
      <vt:lpstr>Nature Based Solutions </vt:lpstr>
      <vt:lpstr>Strategies for Protection of Coastal Areas &amp; Earthen Embankments</vt:lpstr>
      <vt:lpstr>Strategies to become less dependent on forest </vt:lpstr>
      <vt:lpstr>Conclusion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111</cp:revision>
  <dcterms:created xsi:type="dcterms:W3CDTF">2006-08-16T00:00:00Z</dcterms:created>
  <dcterms:modified xsi:type="dcterms:W3CDTF">2021-08-02T09:08:55Z</dcterms:modified>
</cp:coreProperties>
</file>